
<file path=[Content_Types].xml><?xml version="1.0" encoding="utf-8"?>
<Types xmlns="http://schemas.openxmlformats.org/package/2006/content-types">
  <Default Extension="jpg" ContentType="image/png"/>
  <Default Extension="emf" ContentType="image/x-emf"/>
  <Default Extension="jpeg" ContentType="image/jpeg"/>
  <Default Extension="xml" ContentType="application/xml"/>
  <Default Extension="bin" ContentType="application/vnd.openxmlformats-officedocument.oleObject"/>
  <Default Extension="vml" ContentType="application/vnd.openxmlformats-officedocument.vmlDrawing"/>
  <Default Extension="wdp" ContentType="image/vnd.ms-photo"/>
  <Default Extension="tif" ContentType="image/tiff"/>
  <Default Extension="png" ContentType="image/png"/>
  <Default Extension="wmf" ContentType="image/x-wmf"/>
  <Default Extension="gif" ContentType="image/gif"/>
  <Default Extension="mp4" ContentType="video/mp4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6"/>
  </p:notesMasterIdLst>
  <p:handoutMasterIdLst>
    <p:handoutMasterId r:id="rId57"/>
  </p:handoutMasterIdLst>
  <p:sldIdLst>
    <p:sldId id="388" r:id="rId2"/>
    <p:sldId id="741" r:id="rId3"/>
    <p:sldId id="747" r:id="rId4"/>
    <p:sldId id="742" r:id="rId5"/>
    <p:sldId id="743" r:id="rId6"/>
    <p:sldId id="744" r:id="rId7"/>
    <p:sldId id="745" r:id="rId8"/>
    <p:sldId id="746" r:id="rId9"/>
    <p:sldId id="748" r:id="rId10"/>
    <p:sldId id="750" r:id="rId11"/>
    <p:sldId id="751" r:id="rId12"/>
    <p:sldId id="752" r:id="rId13"/>
    <p:sldId id="753" r:id="rId14"/>
    <p:sldId id="754" r:id="rId15"/>
    <p:sldId id="755" r:id="rId16"/>
    <p:sldId id="756" r:id="rId17"/>
    <p:sldId id="757" r:id="rId18"/>
    <p:sldId id="758" r:id="rId19"/>
    <p:sldId id="759" r:id="rId20"/>
    <p:sldId id="760" r:id="rId21"/>
    <p:sldId id="761" r:id="rId22"/>
    <p:sldId id="762" r:id="rId23"/>
    <p:sldId id="763" r:id="rId24"/>
    <p:sldId id="764" r:id="rId25"/>
    <p:sldId id="765" r:id="rId26"/>
    <p:sldId id="749" r:id="rId27"/>
    <p:sldId id="766" r:id="rId28"/>
    <p:sldId id="767" r:id="rId29"/>
    <p:sldId id="768" r:id="rId30"/>
    <p:sldId id="769" r:id="rId31"/>
    <p:sldId id="770" r:id="rId32"/>
    <p:sldId id="771" r:id="rId33"/>
    <p:sldId id="772" r:id="rId34"/>
    <p:sldId id="774" r:id="rId35"/>
    <p:sldId id="775" r:id="rId36"/>
    <p:sldId id="776" r:id="rId37"/>
    <p:sldId id="777" r:id="rId38"/>
    <p:sldId id="778" r:id="rId39"/>
    <p:sldId id="779" r:id="rId40"/>
    <p:sldId id="780" r:id="rId41"/>
    <p:sldId id="781" r:id="rId42"/>
    <p:sldId id="782" r:id="rId43"/>
    <p:sldId id="783" r:id="rId44"/>
    <p:sldId id="784" r:id="rId45"/>
    <p:sldId id="785" r:id="rId46"/>
    <p:sldId id="786" r:id="rId47"/>
    <p:sldId id="787" r:id="rId48"/>
    <p:sldId id="788" r:id="rId49"/>
    <p:sldId id="789" r:id="rId50"/>
    <p:sldId id="790" r:id="rId51"/>
    <p:sldId id="791" r:id="rId52"/>
    <p:sldId id="792" r:id="rId53"/>
    <p:sldId id="793" r:id="rId54"/>
    <p:sldId id="794" r:id="rId55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3300"/>
    <a:srgbClr val="92D050"/>
    <a:srgbClr val="009900"/>
    <a:srgbClr val="CCFFFF"/>
    <a:srgbClr val="FFFF99"/>
    <a:srgbClr val="0000FF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93" autoAdjust="0"/>
    <p:restoredTop sz="77003" autoAdjust="0"/>
  </p:normalViewPr>
  <p:slideViewPr>
    <p:cSldViewPr snapToGrid="0">
      <p:cViewPr>
        <p:scale>
          <a:sx n="83" d="100"/>
          <a:sy n="83" d="100"/>
        </p:scale>
        <p:origin x="1600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96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7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2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76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78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5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50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73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0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52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1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06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02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3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67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72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26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5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04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77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8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5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49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63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58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9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3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88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55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36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62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09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53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1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527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912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5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28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35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2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]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7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49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45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1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3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0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6"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8755"/>
            <a:ext cx="8763000" cy="6298245"/>
          </a:xfrm>
        </p:spPr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600">
                <a:solidFill>
                  <a:schemeClr val="bg1"/>
                </a:solidFill>
              </a:defRPr>
            </a:lvl3pPr>
            <a:lvl4pPr>
              <a:defRPr sz="2600">
                <a:solidFill>
                  <a:schemeClr val="bg1"/>
                </a:solidFill>
              </a:defRPr>
            </a:lvl4pPr>
            <a:lvl5pPr>
              <a:defRPr sz="2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7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42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z="4000"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8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5936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z="4000"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z="4000"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600">
                <a:solidFill>
                  <a:schemeClr val="bg1"/>
                </a:solidFill>
              </a:defRPr>
            </a:lvl3pPr>
            <a:lvl4pPr>
              <a:defRPr sz="2600">
                <a:solidFill>
                  <a:schemeClr val="bg1"/>
                </a:solidFill>
              </a:defRPr>
            </a:lvl4pPr>
            <a:lvl5pPr>
              <a:defRPr sz="2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22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png"/><Relationship Id="rId7" Type="http://schemas.microsoft.com/office/2007/relationships/hdphoto" Target="../media/hdphoto2.wdp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6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6" Type="http://schemas.openxmlformats.org/officeDocument/2006/relationships/image" Target="../media/image23.emf"/><Relationship Id="rId7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gif"/><Relationship Id="rId5" Type="http://schemas.openxmlformats.org/officeDocument/2006/relationships/image" Target="../media/image26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gif"/><Relationship Id="rId5" Type="http://schemas.openxmlformats.org/officeDocument/2006/relationships/image" Target="../media/image26.png"/><Relationship Id="rId6" Type="http://schemas.microsoft.com/office/2007/relationships/hdphoto" Target="../media/hdphoto3.wdp"/><Relationship Id="rId7" Type="http://schemas.openxmlformats.org/officeDocument/2006/relationships/image" Target="../media/image16.png"/><Relationship Id="rId8" Type="http://schemas.microsoft.com/office/2007/relationships/hdphoto" Target="../media/hdphoto2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5.gif"/><Relationship Id="rId5" Type="http://schemas.openxmlformats.org/officeDocument/2006/relationships/image" Target="../media/image16.png"/><Relationship Id="rId6" Type="http://schemas.microsoft.com/office/2007/relationships/hdphoto" Target="../media/hdphoto2.wdp"/><Relationship Id="rId7" Type="http://schemas.openxmlformats.org/officeDocument/2006/relationships/image" Target="../media/image26.png"/><Relationship Id="rId8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3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png"/><Relationship Id="rId7" Type="http://schemas.microsoft.com/office/2007/relationships/hdphoto" Target="../media/hdphoto2.wdp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image" Target="../media/image16.png"/><Relationship Id="rId5" Type="http://schemas.microsoft.com/office/2007/relationships/hdphoto" Target="../media/hdphoto2.wdp"/><Relationship Id="rId6" Type="http://schemas.openxmlformats.org/officeDocument/2006/relationships/image" Target="../media/image26.png"/><Relationship Id="rId7" Type="http://schemas.microsoft.com/office/2007/relationships/hdphoto" Target="../media/hdphoto3.wdp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3.wdp"/><Relationship Id="rId5" Type="http://schemas.openxmlformats.org/officeDocument/2006/relationships/image" Target="../media/image1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Wi-Fi Localization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COS </a:t>
            </a:r>
            <a:r>
              <a:rPr lang="en-US" altLang="zh-CN" sz="2800" dirty="0" smtClean="0"/>
              <a:t>463</a:t>
            </a:r>
            <a:r>
              <a:rPr lang="en-US" sz="2800" dirty="0" smtClean="0"/>
              <a:t>: Wireless </a:t>
            </a:r>
            <a:r>
              <a:rPr lang="en-US" altLang="zh-CN" sz="2800" dirty="0" smtClean="0"/>
              <a:t>Networks</a:t>
            </a:r>
            <a:endParaRPr lang="en-US" sz="2800" dirty="0" smtClean="0"/>
          </a:p>
          <a:p>
            <a:r>
              <a:rPr lang="en-US" sz="2800" smtClean="0"/>
              <a:t>Lecture </a:t>
            </a:r>
            <a:r>
              <a:rPr lang="en-US" altLang="zh-CN" smtClean="0"/>
              <a:t>21</a:t>
            </a:r>
            <a:endParaRPr lang="en-US" sz="2800" dirty="0" smtClean="0"/>
          </a:p>
          <a:p>
            <a:r>
              <a:rPr lang="en-US" b="1" dirty="0" smtClean="0"/>
              <a:t>Kyle Jamieson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66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of Wi-Fi based localization</a:t>
            </a:r>
          </a:p>
          <a:p>
            <a:r>
              <a:rPr lang="en-US" altLang="zh-CN" dirty="0" smtClean="0"/>
              <a:t>Angle of Arrival (</a:t>
            </a:r>
            <a:r>
              <a:rPr lang="en-US" altLang="zh-CN" dirty="0" err="1" smtClean="0"/>
              <a:t>AoA</a:t>
            </a:r>
            <a:r>
              <a:rPr lang="en-US" altLang="zh-CN" dirty="0" smtClean="0"/>
              <a:t>) based localization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 Difference of Arrival (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TDoA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based localization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995936" y="2060848"/>
            <a:ext cx="4104456" cy="3042906"/>
            <a:chOff x="3995936" y="2060848"/>
            <a:chExt cx="4104456" cy="3042906"/>
          </a:xfrm>
        </p:grpSpPr>
        <p:sp>
          <p:nvSpPr>
            <p:cNvPr id="3146" name="TextBox 191"/>
            <p:cNvSpPr txBox="1">
              <a:spLocks noChangeArrowheads="1"/>
            </p:cNvSpPr>
            <p:nvPr/>
          </p:nvSpPr>
          <p:spPr bwMode="auto">
            <a:xfrm>
              <a:off x="6527226" y="2641583"/>
              <a:ext cx="1140250" cy="42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200" dirty="0">
                  <a:ea typeface="宋体" pitchFamily="2" charset="-122"/>
                </a:rPr>
                <a:t>2π</a:t>
              </a:r>
              <a:r>
                <a:rPr lang="en-US" altLang="zh-CN" sz="2200" i="1" dirty="0">
                  <a:ea typeface="宋体" pitchFamily="2" charset="-122"/>
                </a:rPr>
                <a:t>d</a:t>
              </a:r>
              <a:r>
                <a:rPr lang="en-US" altLang="zh-CN" sz="2200" dirty="0">
                  <a:ea typeface="宋体" pitchFamily="2" charset="-122"/>
                </a:rPr>
                <a:t>/</a:t>
              </a:r>
              <a:r>
                <a:rPr lang="en-US" altLang="zh-CN" sz="2200" dirty="0" err="1">
                  <a:ea typeface="宋体" pitchFamily="2" charset="-122"/>
                </a:rPr>
                <a:t>λ</a:t>
              </a:r>
              <a:endParaRPr lang="en-US" altLang="zh-CN" sz="2200" dirty="0">
                <a:ea typeface="宋体" pitchFamily="2" charset="-122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148064" y="2060848"/>
              <a:ext cx="2448272" cy="2287060"/>
              <a:chOff x="5171490" y="2366076"/>
              <a:chExt cx="2423032" cy="1737276"/>
            </a:xfrm>
          </p:grpSpPr>
          <p:cxnSp>
            <p:nvCxnSpPr>
              <p:cNvPr id="185" name="Straight Connector 184"/>
              <p:cNvCxnSpPr/>
              <p:nvPr/>
            </p:nvCxnSpPr>
            <p:spPr bwMode="auto">
              <a:xfrm rot="16200000" flipH="1">
                <a:off x="5591063" y="3284491"/>
                <a:ext cx="1635997" cy="1726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41" name="TextBox 185"/>
              <p:cNvSpPr txBox="1">
                <a:spLocks noChangeArrowheads="1"/>
              </p:cNvSpPr>
              <p:nvPr/>
            </p:nvSpPr>
            <p:spPr bwMode="auto">
              <a:xfrm>
                <a:off x="5947914" y="2386231"/>
                <a:ext cx="390077" cy="315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100" b="1" dirty="0">
                    <a:ea typeface="宋体" pitchFamily="2" charset="-122"/>
                  </a:rPr>
                  <a:t>Q</a:t>
                </a:r>
              </a:p>
            </p:txBody>
          </p:sp>
          <p:sp>
            <p:nvSpPr>
              <p:cNvPr id="3142" name="TextBox 186"/>
              <p:cNvSpPr txBox="1">
                <a:spLocks noChangeArrowheads="1"/>
              </p:cNvSpPr>
              <p:nvPr/>
            </p:nvSpPr>
            <p:spPr bwMode="auto">
              <a:xfrm>
                <a:off x="5171490" y="2366076"/>
                <a:ext cx="456177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200" i="1" dirty="0">
                    <a:ea typeface="宋体" pitchFamily="2" charset="-122"/>
                  </a:rPr>
                  <a:t>x</a:t>
                </a:r>
                <a:r>
                  <a:rPr lang="en-US" altLang="zh-CN" sz="2200" baseline="-25000" dirty="0"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190" name="Arc 189"/>
              <p:cNvSpPr/>
              <p:nvPr/>
            </p:nvSpPr>
            <p:spPr bwMode="auto">
              <a:xfrm>
                <a:off x="5940152" y="2924944"/>
                <a:ext cx="743491" cy="635931"/>
              </a:xfrm>
              <a:prstGeom prst="arc">
                <a:avLst>
                  <a:gd name="adj1" fmla="val 12817706"/>
                  <a:gd name="adj2" fmla="val 0"/>
                </a:avLst>
              </a:prstGeom>
              <a:ln w="25400" cap="flat" cmpd="sng" algn="ctr">
                <a:solidFill>
                  <a:srgbClr val="404040"/>
                </a:solidFill>
                <a:prstDash val="sysDash"/>
                <a:round/>
                <a:headEnd type="arrow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91" name="Straight Connector 190"/>
              <p:cNvCxnSpPr/>
              <p:nvPr/>
            </p:nvCxnSpPr>
            <p:spPr bwMode="auto">
              <a:xfrm flipV="1">
                <a:off x="5321425" y="3284483"/>
                <a:ext cx="2175273" cy="1743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47" name="TextBox 192"/>
              <p:cNvSpPr txBox="1">
                <a:spLocks noChangeArrowheads="1"/>
              </p:cNvSpPr>
              <p:nvPr/>
            </p:nvSpPr>
            <p:spPr bwMode="auto">
              <a:xfrm>
                <a:off x="7262885" y="3278267"/>
                <a:ext cx="331637" cy="315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100" b="1" dirty="0">
                    <a:ea typeface="宋体" pitchFamily="2" charset="-122"/>
                  </a:rPr>
                  <a:t>I</a:t>
                </a:r>
              </a:p>
            </p:txBody>
          </p:sp>
          <p:cxnSp>
            <p:nvCxnSpPr>
              <p:cNvPr id="194" name="Straight Connector 193"/>
              <p:cNvCxnSpPr/>
              <p:nvPr/>
            </p:nvCxnSpPr>
            <p:spPr bwMode="auto">
              <a:xfrm rot="10800000">
                <a:off x="5642281" y="2915120"/>
                <a:ext cx="765916" cy="364137"/>
              </a:xfrm>
              <a:prstGeom prst="line">
                <a:avLst/>
              </a:prstGeom>
              <a:ln w="25400" cap="flat" cmpd="sng" algn="ctr">
                <a:solidFill>
                  <a:srgbClr val="40404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9" name="Group 76"/>
              <p:cNvGrpSpPr>
                <a:grpSpLocks/>
              </p:cNvGrpSpPr>
              <p:nvPr/>
            </p:nvGrpSpPr>
            <p:grpSpPr bwMode="auto">
              <a:xfrm>
                <a:off x="5583032" y="2846314"/>
                <a:ext cx="116754" cy="86968"/>
                <a:chOff x="5629275" y="2228850"/>
                <a:chExt cx="88900" cy="88900"/>
              </a:xfrm>
            </p:grpSpPr>
            <p:cxnSp>
              <p:nvCxnSpPr>
                <p:cNvPr id="197" name="Straight Connector 196"/>
                <p:cNvCxnSpPr/>
                <p:nvPr/>
              </p:nvCxnSpPr>
              <p:spPr>
                <a:xfrm rot="16200000" flipH="1">
                  <a:off x="5630099" y="2229359"/>
                  <a:ext cx="87268" cy="88005"/>
                </a:xfrm>
                <a:prstGeom prst="line">
                  <a:avLst/>
                </a:prstGeom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 rot="5400000">
                  <a:off x="5630099" y="2229359"/>
                  <a:ext cx="87268" cy="88005"/>
                </a:xfrm>
                <a:prstGeom prst="line">
                  <a:avLst/>
                </a:prstGeom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" name="Right Arrow 3"/>
            <p:cNvSpPr/>
            <p:nvPr/>
          </p:nvSpPr>
          <p:spPr>
            <a:xfrm>
              <a:off x="3995936" y="3212976"/>
              <a:ext cx="576064" cy="432048"/>
            </a:xfrm>
            <a:prstGeom prst="rightArrow">
              <a:avLst/>
            </a:prstGeom>
            <a:solidFill>
              <a:srgbClr val="FFFF00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172"/>
            <p:cNvSpPr txBox="1">
              <a:spLocks noChangeArrowheads="1"/>
            </p:cNvSpPr>
            <p:nvPr/>
          </p:nvSpPr>
          <p:spPr bwMode="auto">
            <a:xfrm>
              <a:off x="4860032" y="4365104"/>
              <a:ext cx="3240360" cy="7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CN" sz="2100" b="1" dirty="0" smtClean="0">
                  <a:latin typeface="Arial"/>
                  <a:ea typeface="Arial"/>
                  <a:cs typeface="Arial"/>
                </a:rPr>
                <a:t>Measured baseband signal at AP</a:t>
              </a:r>
              <a:endParaRPr lang="en-US" altLang="zh-CN" sz="2100" b="1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95407" y="2294665"/>
            <a:ext cx="2088232" cy="2239528"/>
            <a:chOff x="1691680" y="2260024"/>
            <a:chExt cx="2088232" cy="2239528"/>
          </a:xfrm>
        </p:grpSpPr>
        <p:pic>
          <p:nvPicPr>
            <p:cNvPr id="35" name="Picture 34" descr="varphase_anim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58191">
              <a:off x="1546289" y="3157134"/>
              <a:ext cx="2239528" cy="445308"/>
            </a:xfrm>
            <a:prstGeom prst="rect">
              <a:avLst/>
            </a:prstGeom>
          </p:spPr>
        </p:pic>
        <p:sp>
          <p:nvSpPr>
            <p:cNvPr id="50" name="TextBox 172"/>
            <p:cNvSpPr txBox="1">
              <a:spLocks noChangeArrowheads="1"/>
            </p:cNvSpPr>
            <p:nvPr/>
          </p:nvSpPr>
          <p:spPr bwMode="auto">
            <a:xfrm>
              <a:off x="1691680" y="4077072"/>
              <a:ext cx="1037393" cy="415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100" b="1" dirty="0" smtClean="0">
                  <a:latin typeface="Arial"/>
                  <a:ea typeface="Arial"/>
                  <a:cs typeface="Arial"/>
                </a:rPr>
                <a:t>Mobile</a:t>
              </a:r>
              <a:endParaRPr lang="en-US" altLang="zh-CN" sz="2100" b="1" dirty="0"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 rot="5400000" flipH="1" flipV="1">
              <a:off x="2094507" y="2924760"/>
              <a:ext cx="1268378" cy="883219"/>
            </a:xfrm>
            <a:prstGeom prst="line">
              <a:avLst/>
            </a:prstGeom>
            <a:ln w="254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reeform 51"/>
            <p:cNvSpPr/>
            <p:nvPr/>
          </p:nvSpPr>
          <p:spPr bwMode="auto">
            <a:xfrm>
              <a:off x="3166856" y="2348880"/>
              <a:ext cx="289807" cy="400724"/>
            </a:xfrm>
            <a:custGeom>
              <a:avLst/>
              <a:gdLst>
                <a:gd name="connsiteX0" fmla="*/ 0 w 220133"/>
                <a:gd name="connsiteY0" fmla="*/ 406400 h 406400"/>
                <a:gd name="connsiteX1" fmla="*/ 118533 w 220133"/>
                <a:gd name="connsiteY1" fmla="*/ 406400 h 406400"/>
                <a:gd name="connsiteX2" fmla="*/ 114300 w 220133"/>
                <a:gd name="connsiteY2" fmla="*/ 0 h 406400"/>
                <a:gd name="connsiteX3" fmla="*/ 220133 w 220133"/>
                <a:gd name="connsiteY3" fmla="*/ 0 h 406400"/>
                <a:gd name="connsiteX4" fmla="*/ 114300 w 220133"/>
                <a:gd name="connsiteY4" fmla="*/ 118533 h 406400"/>
                <a:gd name="connsiteX5" fmla="*/ 4233 w 220133"/>
                <a:gd name="connsiteY5" fmla="*/ 0 h 406400"/>
                <a:gd name="connsiteX6" fmla="*/ 122766 w 220133"/>
                <a:gd name="connsiteY6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133" h="406400">
                  <a:moveTo>
                    <a:pt x="0" y="406400"/>
                  </a:moveTo>
                  <a:lnTo>
                    <a:pt x="118533" y="406400"/>
                  </a:lnTo>
                  <a:lnTo>
                    <a:pt x="114300" y="0"/>
                  </a:lnTo>
                  <a:lnTo>
                    <a:pt x="220133" y="0"/>
                  </a:lnTo>
                  <a:lnTo>
                    <a:pt x="114300" y="118533"/>
                  </a:lnTo>
                  <a:lnTo>
                    <a:pt x="4233" y="0"/>
                  </a:lnTo>
                  <a:lnTo>
                    <a:pt x="122766" y="0"/>
                  </a:lnTo>
                </a:path>
              </a:pathLst>
            </a:custGeom>
            <a:ln>
              <a:solidFill>
                <a:srgbClr val="000000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7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Freeform 52"/>
            <p:cNvSpPr/>
            <p:nvPr/>
          </p:nvSpPr>
          <p:spPr bwMode="auto">
            <a:xfrm flipH="1">
              <a:off x="1995554" y="3592866"/>
              <a:ext cx="289807" cy="400724"/>
            </a:xfrm>
            <a:custGeom>
              <a:avLst/>
              <a:gdLst>
                <a:gd name="connsiteX0" fmla="*/ 0 w 220133"/>
                <a:gd name="connsiteY0" fmla="*/ 406400 h 406400"/>
                <a:gd name="connsiteX1" fmla="*/ 118533 w 220133"/>
                <a:gd name="connsiteY1" fmla="*/ 406400 h 406400"/>
                <a:gd name="connsiteX2" fmla="*/ 114300 w 220133"/>
                <a:gd name="connsiteY2" fmla="*/ 0 h 406400"/>
                <a:gd name="connsiteX3" fmla="*/ 220133 w 220133"/>
                <a:gd name="connsiteY3" fmla="*/ 0 h 406400"/>
                <a:gd name="connsiteX4" fmla="*/ 114300 w 220133"/>
                <a:gd name="connsiteY4" fmla="*/ 118533 h 406400"/>
                <a:gd name="connsiteX5" fmla="*/ 4233 w 220133"/>
                <a:gd name="connsiteY5" fmla="*/ 0 h 406400"/>
                <a:gd name="connsiteX6" fmla="*/ 122766 w 220133"/>
                <a:gd name="connsiteY6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133" h="406400">
                  <a:moveTo>
                    <a:pt x="0" y="406400"/>
                  </a:moveTo>
                  <a:lnTo>
                    <a:pt x="118533" y="406400"/>
                  </a:lnTo>
                  <a:lnTo>
                    <a:pt x="114300" y="0"/>
                  </a:lnTo>
                  <a:lnTo>
                    <a:pt x="220133" y="0"/>
                  </a:lnTo>
                  <a:lnTo>
                    <a:pt x="114300" y="118533"/>
                  </a:lnTo>
                  <a:lnTo>
                    <a:pt x="4233" y="0"/>
                  </a:lnTo>
                  <a:lnTo>
                    <a:pt x="122766" y="0"/>
                  </a:lnTo>
                </a:path>
              </a:pathLst>
            </a:custGeom>
            <a:ln>
              <a:solidFill>
                <a:srgbClr val="000000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7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TextBox 176"/>
            <p:cNvSpPr txBox="1">
              <a:spLocks noChangeArrowheads="1"/>
            </p:cNvSpPr>
            <p:nvPr/>
          </p:nvSpPr>
          <p:spPr bwMode="auto">
            <a:xfrm>
              <a:off x="2051720" y="2276872"/>
              <a:ext cx="1728192" cy="7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100" b="1" dirty="0" smtClean="0">
                  <a:latin typeface="Arial"/>
                  <a:ea typeface="Arial"/>
                  <a:cs typeface="Arial"/>
                </a:rPr>
                <a:t>    AP  </a:t>
              </a:r>
              <a:r>
                <a:rPr lang="en-US" altLang="zh-CN" sz="2100" i="1" dirty="0" smtClean="0">
                  <a:latin typeface="Arial"/>
                  <a:ea typeface="Arial"/>
                  <a:cs typeface="Arial"/>
                </a:rPr>
                <a:t>x</a:t>
              </a:r>
              <a:r>
                <a:rPr lang="en-US" altLang="zh-CN" sz="2100" i="1" baseline="-25000" dirty="0" smtClean="0">
                  <a:latin typeface="Arial"/>
                  <a:ea typeface="Arial"/>
                  <a:cs typeface="Arial"/>
                </a:rPr>
                <a:t>1</a:t>
              </a:r>
              <a:endParaRPr lang="en-US" altLang="zh-CN" sz="2000" i="1" baseline="-25000" dirty="0">
                <a:ea typeface="宋体" pitchFamily="2" charset="-122"/>
              </a:endParaRPr>
            </a:p>
            <a:p>
              <a:pPr eaLnBrk="1" hangingPunct="1"/>
              <a:endParaRPr lang="en-US" altLang="zh-CN" sz="2100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799279" y="2311513"/>
            <a:ext cx="1784358" cy="2025567"/>
            <a:chOff x="1995554" y="2276872"/>
            <a:chExt cx="1784358" cy="2025567"/>
          </a:xfrm>
        </p:grpSpPr>
        <p:sp>
          <p:nvSpPr>
            <p:cNvPr id="56" name="Freeform 55"/>
            <p:cNvSpPr/>
            <p:nvPr/>
          </p:nvSpPr>
          <p:spPr bwMode="auto">
            <a:xfrm rot="17760000">
              <a:off x="2237664" y="3661633"/>
              <a:ext cx="388053" cy="348620"/>
            </a:xfrm>
            <a:custGeom>
              <a:avLst/>
              <a:gdLst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247073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393621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12016 h 1060407"/>
                <a:gd name="connsiteX1" fmla="*/ 1013625 w 3333972"/>
                <a:gd name="connsiteY1" fmla="*/ 74732 h 1060407"/>
                <a:gd name="connsiteX2" fmla="*/ 2431721 w 3333972"/>
                <a:gd name="connsiteY2" fmla="*/ 1060407 h 1060407"/>
                <a:gd name="connsiteX3" fmla="*/ 3333972 w 3333972"/>
                <a:gd name="connsiteY3" fmla="*/ 624227 h 1060407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0652"/>
                <a:gd name="connsiteX1" fmla="*/ 1013625 w 3333972"/>
                <a:gd name="connsiteY1" fmla="*/ 74732 h 1060652"/>
                <a:gd name="connsiteX2" fmla="*/ 2431721 w 3333972"/>
                <a:gd name="connsiteY2" fmla="*/ 1060407 h 1060652"/>
                <a:gd name="connsiteX3" fmla="*/ 3333972 w 3333972"/>
                <a:gd name="connsiteY3" fmla="*/ 624227 h 1060652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482250 h 930886"/>
                <a:gd name="connsiteX1" fmla="*/ 907791 w 3333972"/>
                <a:gd name="connsiteY1" fmla="*/ 0 h 930886"/>
                <a:gd name="connsiteX2" fmla="*/ 1791392 w 3333972"/>
                <a:gd name="connsiteY2" fmla="*/ 493290 h 930886"/>
                <a:gd name="connsiteX3" fmla="*/ 2562954 w 3333972"/>
                <a:gd name="connsiteY3" fmla="*/ 930641 h 930886"/>
                <a:gd name="connsiteX4" fmla="*/ 3333972 w 3333972"/>
                <a:gd name="connsiteY4" fmla="*/ 494461 h 93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972" h="930886">
                  <a:moveTo>
                    <a:pt x="0" y="482250"/>
                  </a:moveTo>
                  <a:cubicBezTo>
                    <a:pt x="319556" y="182063"/>
                    <a:pt x="505679" y="7818"/>
                    <a:pt x="907791" y="0"/>
                  </a:cubicBezTo>
                  <a:cubicBezTo>
                    <a:pt x="1206356" y="1840"/>
                    <a:pt x="1570565" y="269745"/>
                    <a:pt x="1791392" y="493290"/>
                  </a:cubicBezTo>
                  <a:cubicBezTo>
                    <a:pt x="2016453" y="721069"/>
                    <a:pt x="2305857" y="930446"/>
                    <a:pt x="2562954" y="930641"/>
                  </a:cubicBezTo>
                  <a:cubicBezTo>
                    <a:pt x="3001704" y="930886"/>
                    <a:pt x="3333972" y="494461"/>
                    <a:pt x="3333972" y="494461"/>
                  </a:cubicBezTo>
                </a:path>
              </a:pathLst>
            </a:cu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07984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Freeform 56"/>
            <p:cNvSpPr/>
            <p:nvPr/>
          </p:nvSpPr>
          <p:spPr bwMode="auto">
            <a:xfrm rot="17760000">
              <a:off x="2450706" y="3364372"/>
              <a:ext cx="402979" cy="309618"/>
            </a:xfrm>
            <a:custGeom>
              <a:avLst/>
              <a:gdLst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247073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393621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12016 h 1060407"/>
                <a:gd name="connsiteX1" fmla="*/ 1013625 w 3333972"/>
                <a:gd name="connsiteY1" fmla="*/ 74732 h 1060407"/>
                <a:gd name="connsiteX2" fmla="*/ 2431721 w 3333972"/>
                <a:gd name="connsiteY2" fmla="*/ 1060407 h 1060407"/>
                <a:gd name="connsiteX3" fmla="*/ 3333972 w 3333972"/>
                <a:gd name="connsiteY3" fmla="*/ 624227 h 1060407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0652"/>
                <a:gd name="connsiteX1" fmla="*/ 1013625 w 3333972"/>
                <a:gd name="connsiteY1" fmla="*/ 74732 h 1060652"/>
                <a:gd name="connsiteX2" fmla="*/ 2431721 w 3333972"/>
                <a:gd name="connsiteY2" fmla="*/ 1060407 h 1060652"/>
                <a:gd name="connsiteX3" fmla="*/ 3333972 w 3333972"/>
                <a:gd name="connsiteY3" fmla="*/ 624227 h 1060652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482250 h 930886"/>
                <a:gd name="connsiteX1" fmla="*/ 907791 w 3333972"/>
                <a:gd name="connsiteY1" fmla="*/ 0 h 930886"/>
                <a:gd name="connsiteX2" fmla="*/ 1791392 w 3333972"/>
                <a:gd name="connsiteY2" fmla="*/ 493290 h 930886"/>
                <a:gd name="connsiteX3" fmla="*/ 2562954 w 3333972"/>
                <a:gd name="connsiteY3" fmla="*/ 930641 h 930886"/>
                <a:gd name="connsiteX4" fmla="*/ 3333972 w 3333972"/>
                <a:gd name="connsiteY4" fmla="*/ 494461 h 93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972" h="930886">
                  <a:moveTo>
                    <a:pt x="0" y="482250"/>
                  </a:moveTo>
                  <a:cubicBezTo>
                    <a:pt x="319556" y="182063"/>
                    <a:pt x="505679" y="7818"/>
                    <a:pt x="907791" y="0"/>
                  </a:cubicBezTo>
                  <a:cubicBezTo>
                    <a:pt x="1206356" y="1840"/>
                    <a:pt x="1570565" y="269745"/>
                    <a:pt x="1791392" y="493290"/>
                  </a:cubicBezTo>
                  <a:cubicBezTo>
                    <a:pt x="2016453" y="721069"/>
                    <a:pt x="2305857" y="930446"/>
                    <a:pt x="2562954" y="930641"/>
                  </a:cubicBezTo>
                  <a:cubicBezTo>
                    <a:pt x="3001704" y="930886"/>
                    <a:pt x="3333972" y="494461"/>
                    <a:pt x="3333972" y="494461"/>
                  </a:cubicBezTo>
                </a:path>
              </a:pathLst>
            </a:cu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07984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 bwMode="auto">
            <a:xfrm rot="5400000" flipH="1" flipV="1">
              <a:off x="2094507" y="2924760"/>
              <a:ext cx="1268378" cy="883219"/>
            </a:xfrm>
            <a:prstGeom prst="line">
              <a:avLst/>
            </a:prstGeom>
            <a:ln w="254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73"/>
            <p:cNvSpPr txBox="1">
              <a:spLocks noChangeArrowheads="1"/>
            </p:cNvSpPr>
            <p:nvPr/>
          </p:nvSpPr>
          <p:spPr bwMode="auto">
            <a:xfrm>
              <a:off x="3010320" y="3430175"/>
              <a:ext cx="409552" cy="430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200" i="1" dirty="0">
                  <a:latin typeface="Arial"/>
                  <a:ea typeface="Arial"/>
                  <a:cs typeface="Arial"/>
                </a:rPr>
                <a:t>d</a:t>
              </a: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3166856" y="2348880"/>
              <a:ext cx="289807" cy="400724"/>
            </a:xfrm>
            <a:custGeom>
              <a:avLst/>
              <a:gdLst>
                <a:gd name="connsiteX0" fmla="*/ 0 w 220133"/>
                <a:gd name="connsiteY0" fmla="*/ 406400 h 406400"/>
                <a:gd name="connsiteX1" fmla="*/ 118533 w 220133"/>
                <a:gd name="connsiteY1" fmla="*/ 406400 h 406400"/>
                <a:gd name="connsiteX2" fmla="*/ 114300 w 220133"/>
                <a:gd name="connsiteY2" fmla="*/ 0 h 406400"/>
                <a:gd name="connsiteX3" fmla="*/ 220133 w 220133"/>
                <a:gd name="connsiteY3" fmla="*/ 0 h 406400"/>
                <a:gd name="connsiteX4" fmla="*/ 114300 w 220133"/>
                <a:gd name="connsiteY4" fmla="*/ 118533 h 406400"/>
                <a:gd name="connsiteX5" fmla="*/ 4233 w 220133"/>
                <a:gd name="connsiteY5" fmla="*/ 0 h 406400"/>
                <a:gd name="connsiteX6" fmla="*/ 122766 w 220133"/>
                <a:gd name="connsiteY6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133" h="406400">
                  <a:moveTo>
                    <a:pt x="0" y="406400"/>
                  </a:moveTo>
                  <a:lnTo>
                    <a:pt x="118533" y="406400"/>
                  </a:lnTo>
                  <a:lnTo>
                    <a:pt x="114300" y="0"/>
                  </a:lnTo>
                  <a:lnTo>
                    <a:pt x="220133" y="0"/>
                  </a:lnTo>
                  <a:lnTo>
                    <a:pt x="114300" y="118533"/>
                  </a:lnTo>
                  <a:lnTo>
                    <a:pt x="4233" y="0"/>
                  </a:lnTo>
                  <a:lnTo>
                    <a:pt x="122766" y="0"/>
                  </a:lnTo>
                </a:path>
              </a:pathLst>
            </a:custGeom>
            <a:ln>
              <a:solidFill>
                <a:srgbClr val="000000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7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Freeform 61"/>
            <p:cNvSpPr/>
            <p:nvPr/>
          </p:nvSpPr>
          <p:spPr bwMode="auto">
            <a:xfrm flipH="1">
              <a:off x="1995554" y="3592866"/>
              <a:ext cx="289807" cy="400724"/>
            </a:xfrm>
            <a:custGeom>
              <a:avLst/>
              <a:gdLst>
                <a:gd name="connsiteX0" fmla="*/ 0 w 220133"/>
                <a:gd name="connsiteY0" fmla="*/ 406400 h 406400"/>
                <a:gd name="connsiteX1" fmla="*/ 118533 w 220133"/>
                <a:gd name="connsiteY1" fmla="*/ 406400 h 406400"/>
                <a:gd name="connsiteX2" fmla="*/ 114300 w 220133"/>
                <a:gd name="connsiteY2" fmla="*/ 0 h 406400"/>
                <a:gd name="connsiteX3" fmla="*/ 220133 w 220133"/>
                <a:gd name="connsiteY3" fmla="*/ 0 h 406400"/>
                <a:gd name="connsiteX4" fmla="*/ 114300 w 220133"/>
                <a:gd name="connsiteY4" fmla="*/ 118533 h 406400"/>
                <a:gd name="connsiteX5" fmla="*/ 4233 w 220133"/>
                <a:gd name="connsiteY5" fmla="*/ 0 h 406400"/>
                <a:gd name="connsiteX6" fmla="*/ 122766 w 220133"/>
                <a:gd name="connsiteY6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133" h="406400">
                  <a:moveTo>
                    <a:pt x="0" y="406400"/>
                  </a:moveTo>
                  <a:lnTo>
                    <a:pt x="118533" y="406400"/>
                  </a:lnTo>
                  <a:lnTo>
                    <a:pt x="114300" y="0"/>
                  </a:lnTo>
                  <a:lnTo>
                    <a:pt x="220133" y="0"/>
                  </a:lnTo>
                  <a:lnTo>
                    <a:pt x="114300" y="118533"/>
                  </a:lnTo>
                  <a:lnTo>
                    <a:pt x="4233" y="0"/>
                  </a:lnTo>
                  <a:lnTo>
                    <a:pt x="122766" y="0"/>
                  </a:lnTo>
                </a:path>
              </a:pathLst>
            </a:custGeom>
            <a:ln>
              <a:solidFill>
                <a:srgbClr val="000000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7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TextBox 176"/>
            <p:cNvSpPr txBox="1">
              <a:spLocks noChangeArrowheads="1"/>
            </p:cNvSpPr>
            <p:nvPr/>
          </p:nvSpPr>
          <p:spPr bwMode="auto">
            <a:xfrm>
              <a:off x="2051720" y="2276872"/>
              <a:ext cx="1728192" cy="7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100" b="1" dirty="0" smtClean="0">
                  <a:latin typeface="Arial"/>
                  <a:ea typeface="Arial"/>
                  <a:cs typeface="Arial"/>
                </a:rPr>
                <a:t>    AP  </a:t>
              </a:r>
              <a:r>
                <a:rPr lang="en-US" altLang="zh-CN" sz="2100" i="1" dirty="0" smtClean="0">
                  <a:latin typeface="Arial"/>
                  <a:ea typeface="Arial"/>
                  <a:cs typeface="Arial"/>
                </a:rPr>
                <a:t>x</a:t>
              </a:r>
              <a:r>
                <a:rPr lang="en-US" altLang="zh-CN" sz="2100" i="1" baseline="-25000" dirty="0" smtClean="0">
                  <a:latin typeface="Arial"/>
                  <a:ea typeface="Arial"/>
                  <a:cs typeface="Arial"/>
                </a:rPr>
                <a:t>1</a:t>
              </a:r>
              <a:endParaRPr lang="en-US" altLang="zh-CN" sz="2000" i="1" baseline="-25000" dirty="0">
                <a:ea typeface="宋体" pitchFamily="2" charset="-122"/>
              </a:endParaRPr>
            </a:p>
            <a:p>
              <a:pPr eaLnBrk="1" hangingPunct="1"/>
              <a:endParaRPr lang="en-US" altLang="zh-CN" sz="2100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 rot="17760000">
              <a:off x="2679411" y="3036999"/>
              <a:ext cx="372847" cy="346733"/>
            </a:xfrm>
            <a:custGeom>
              <a:avLst/>
              <a:gdLst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247073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393621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12016 h 1060407"/>
                <a:gd name="connsiteX1" fmla="*/ 1013625 w 3333972"/>
                <a:gd name="connsiteY1" fmla="*/ 74732 h 1060407"/>
                <a:gd name="connsiteX2" fmla="*/ 2431721 w 3333972"/>
                <a:gd name="connsiteY2" fmla="*/ 1060407 h 1060407"/>
                <a:gd name="connsiteX3" fmla="*/ 3333972 w 3333972"/>
                <a:gd name="connsiteY3" fmla="*/ 624227 h 1060407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0652"/>
                <a:gd name="connsiteX1" fmla="*/ 1013625 w 3333972"/>
                <a:gd name="connsiteY1" fmla="*/ 74732 h 1060652"/>
                <a:gd name="connsiteX2" fmla="*/ 2431721 w 3333972"/>
                <a:gd name="connsiteY2" fmla="*/ 1060407 h 1060652"/>
                <a:gd name="connsiteX3" fmla="*/ 3333972 w 3333972"/>
                <a:gd name="connsiteY3" fmla="*/ 624227 h 1060652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482250 h 930886"/>
                <a:gd name="connsiteX1" fmla="*/ 907791 w 3333972"/>
                <a:gd name="connsiteY1" fmla="*/ 0 h 930886"/>
                <a:gd name="connsiteX2" fmla="*/ 1791392 w 3333972"/>
                <a:gd name="connsiteY2" fmla="*/ 493290 h 930886"/>
                <a:gd name="connsiteX3" fmla="*/ 2562954 w 3333972"/>
                <a:gd name="connsiteY3" fmla="*/ 930641 h 930886"/>
                <a:gd name="connsiteX4" fmla="*/ 3333972 w 3333972"/>
                <a:gd name="connsiteY4" fmla="*/ 494461 h 93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972" h="930886">
                  <a:moveTo>
                    <a:pt x="0" y="482250"/>
                  </a:moveTo>
                  <a:cubicBezTo>
                    <a:pt x="319556" y="182063"/>
                    <a:pt x="505679" y="7818"/>
                    <a:pt x="907791" y="0"/>
                  </a:cubicBezTo>
                  <a:cubicBezTo>
                    <a:pt x="1206356" y="1840"/>
                    <a:pt x="1570565" y="269745"/>
                    <a:pt x="1791392" y="493290"/>
                  </a:cubicBezTo>
                  <a:cubicBezTo>
                    <a:pt x="2016453" y="721069"/>
                    <a:pt x="2305857" y="930446"/>
                    <a:pt x="2562954" y="930641"/>
                  </a:cubicBezTo>
                  <a:cubicBezTo>
                    <a:pt x="3001704" y="930886"/>
                    <a:pt x="3333972" y="494461"/>
                    <a:pt x="3333972" y="494461"/>
                  </a:cubicBezTo>
                </a:path>
              </a:pathLst>
            </a:cu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07984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Freeform 64"/>
            <p:cNvSpPr/>
            <p:nvPr/>
          </p:nvSpPr>
          <p:spPr bwMode="auto">
            <a:xfrm rot="17760000">
              <a:off x="2868414" y="2720424"/>
              <a:ext cx="371105" cy="348457"/>
            </a:xfrm>
            <a:custGeom>
              <a:avLst/>
              <a:gdLst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247073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393621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12016 h 1060407"/>
                <a:gd name="connsiteX1" fmla="*/ 1013625 w 3333972"/>
                <a:gd name="connsiteY1" fmla="*/ 74732 h 1060407"/>
                <a:gd name="connsiteX2" fmla="*/ 2431721 w 3333972"/>
                <a:gd name="connsiteY2" fmla="*/ 1060407 h 1060407"/>
                <a:gd name="connsiteX3" fmla="*/ 3333972 w 3333972"/>
                <a:gd name="connsiteY3" fmla="*/ 624227 h 1060407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0652"/>
                <a:gd name="connsiteX1" fmla="*/ 1013625 w 3333972"/>
                <a:gd name="connsiteY1" fmla="*/ 74732 h 1060652"/>
                <a:gd name="connsiteX2" fmla="*/ 2431721 w 3333972"/>
                <a:gd name="connsiteY2" fmla="*/ 1060407 h 1060652"/>
                <a:gd name="connsiteX3" fmla="*/ 3333972 w 3333972"/>
                <a:gd name="connsiteY3" fmla="*/ 624227 h 1060652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482250 h 930886"/>
                <a:gd name="connsiteX1" fmla="*/ 907791 w 3333972"/>
                <a:gd name="connsiteY1" fmla="*/ 0 h 930886"/>
                <a:gd name="connsiteX2" fmla="*/ 1791392 w 3333972"/>
                <a:gd name="connsiteY2" fmla="*/ 493290 h 930886"/>
                <a:gd name="connsiteX3" fmla="*/ 2562954 w 3333972"/>
                <a:gd name="connsiteY3" fmla="*/ 930641 h 930886"/>
                <a:gd name="connsiteX4" fmla="*/ 3333972 w 3333972"/>
                <a:gd name="connsiteY4" fmla="*/ 494461 h 93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972" h="930886">
                  <a:moveTo>
                    <a:pt x="0" y="482250"/>
                  </a:moveTo>
                  <a:cubicBezTo>
                    <a:pt x="319556" y="182063"/>
                    <a:pt x="505679" y="7818"/>
                    <a:pt x="907791" y="0"/>
                  </a:cubicBezTo>
                  <a:cubicBezTo>
                    <a:pt x="1206356" y="1840"/>
                    <a:pt x="1570565" y="269745"/>
                    <a:pt x="1791392" y="493290"/>
                  </a:cubicBezTo>
                  <a:cubicBezTo>
                    <a:pt x="2016453" y="721069"/>
                    <a:pt x="2305857" y="930446"/>
                    <a:pt x="2562954" y="930641"/>
                  </a:cubicBezTo>
                  <a:cubicBezTo>
                    <a:pt x="3001704" y="930886"/>
                    <a:pt x="3333972" y="494461"/>
                    <a:pt x="3333972" y="494461"/>
                  </a:cubicBezTo>
                </a:path>
              </a:pathLst>
            </a:cu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07984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TextBox 181"/>
            <p:cNvSpPr txBox="1">
              <a:spLocks noChangeArrowheads="1"/>
            </p:cNvSpPr>
            <p:nvPr/>
          </p:nvSpPr>
          <p:spPr bwMode="auto">
            <a:xfrm>
              <a:off x="2003937" y="2998862"/>
              <a:ext cx="393124" cy="415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100" dirty="0" err="1">
                  <a:latin typeface="Lucida Grande"/>
                  <a:ea typeface="Lucida Grande"/>
                  <a:cs typeface="Lucida Grande"/>
                </a:rPr>
                <a:t>λ</a:t>
              </a:r>
              <a:endParaRPr lang="en-US" altLang="zh-CN" sz="2100" i="1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7" name="Left Brace 66"/>
            <p:cNvSpPr/>
            <p:nvPr/>
          </p:nvSpPr>
          <p:spPr bwMode="auto">
            <a:xfrm rot="12457322" flipH="1">
              <a:off x="2368163" y="3127678"/>
              <a:ext cx="129378" cy="369363"/>
            </a:xfrm>
            <a:prstGeom prst="leftBrace">
              <a:avLst>
                <a:gd name="adj1" fmla="val 40753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68" name="Left Brace 67"/>
            <p:cNvSpPr/>
            <p:nvPr/>
          </p:nvSpPr>
          <p:spPr bwMode="auto">
            <a:xfrm rot="12917790">
              <a:off x="2769906" y="2743069"/>
              <a:ext cx="357082" cy="1559370"/>
            </a:xfrm>
            <a:prstGeom prst="leftBrace">
              <a:avLst>
                <a:gd name="adj1" fmla="val 40753"/>
                <a:gd name="adj2" fmla="val 50000"/>
              </a:avLst>
            </a:prstGeom>
            <a:ln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altLang="zh-CN" dirty="0" smtClean="0"/>
              <a:t>Basic theory of operation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153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59"/>
          <p:cNvGraphicFramePr>
            <a:graphicFrameLocks noChangeAspect="1"/>
          </p:cNvGraphicFramePr>
          <p:nvPr>
            <p:extLst/>
          </p:nvPr>
        </p:nvGraphicFramePr>
        <p:xfrm>
          <a:off x="2963484" y="5761631"/>
          <a:ext cx="2502221" cy="783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7" name="Equation" r:id="rId4" imgW="1422360" imgH="431640" progId="Equation.3">
                  <p:embed/>
                </p:oleObj>
              </mc:Choice>
              <mc:Fallback>
                <p:oleObj name="Equation" r:id="rId4" imgW="1422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484" y="5761631"/>
                        <a:ext cx="2502221" cy="7835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Box 72"/>
          <p:cNvSpPr txBox="1">
            <a:spLocks noChangeArrowheads="1"/>
          </p:cNvSpPr>
          <p:nvPr/>
        </p:nvSpPr>
        <p:spPr bwMode="auto">
          <a:xfrm>
            <a:off x="6745511" y="2636871"/>
            <a:ext cx="1030287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200" dirty="0">
                <a:ea typeface="宋体" pitchFamily="2" charset="-122"/>
              </a:rPr>
              <a:t>2π</a:t>
            </a:r>
            <a:r>
              <a:rPr lang="en-US" altLang="zh-CN" sz="2200" i="1" dirty="0">
                <a:ea typeface="宋体" pitchFamily="2" charset="-122"/>
              </a:rPr>
              <a:t>d</a:t>
            </a:r>
            <a:r>
              <a:rPr lang="en-US" altLang="zh-CN" sz="2200" dirty="0">
                <a:ea typeface="宋体" pitchFamily="2" charset="-122"/>
              </a:rPr>
              <a:t>/</a:t>
            </a:r>
            <a:r>
              <a:rPr lang="en-US" altLang="zh-CN" sz="2200" dirty="0" err="1">
                <a:ea typeface="宋体" pitchFamily="2" charset="-122"/>
              </a:rPr>
              <a:t>λ</a:t>
            </a:r>
            <a:endParaRPr lang="en-US" altLang="zh-CN" sz="2200" dirty="0">
              <a:ea typeface="宋体" pitchFamily="2" charset="-122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16200000" flipH="1">
            <a:off x="5633928" y="3351984"/>
            <a:ext cx="2064724" cy="1784"/>
          </a:xfrm>
          <a:prstGeom prst="line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9" name="TextBox 66"/>
          <p:cNvSpPr txBox="1">
            <a:spLocks noChangeArrowheads="1"/>
          </p:cNvSpPr>
          <p:nvPr/>
        </p:nvSpPr>
        <p:spPr bwMode="auto">
          <a:xfrm>
            <a:off x="6197914" y="2219741"/>
            <a:ext cx="3941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b="1" dirty="0">
                <a:ea typeface="宋体" pitchFamily="2" charset="-122"/>
              </a:rPr>
              <a:t>Q</a:t>
            </a:r>
          </a:p>
        </p:txBody>
      </p:sp>
      <p:sp>
        <p:nvSpPr>
          <p:cNvPr id="3080" name="TextBox 67"/>
          <p:cNvSpPr txBox="1">
            <a:spLocks noChangeArrowheads="1"/>
          </p:cNvSpPr>
          <p:nvPr/>
        </p:nvSpPr>
        <p:spPr bwMode="auto">
          <a:xfrm>
            <a:off x="5511803" y="2396076"/>
            <a:ext cx="570973" cy="53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200" i="1" dirty="0">
                <a:ea typeface="宋体" pitchFamily="2" charset="-122"/>
              </a:rPr>
              <a:t>x</a:t>
            </a:r>
            <a:r>
              <a:rPr lang="en-US" altLang="zh-CN" sz="2200" baseline="-25000" dirty="0">
                <a:ea typeface="宋体" pitchFamily="2" charset="-122"/>
              </a:rPr>
              <a:t>1</a:t>
            </a:r>
          </a:p>
        </p:txBody>
      </p:sp>
      <p:sp>
        <p:nvSpPr>
          <p:cNvPr id="71" name="Arc 70"/>
          <p:cNvSpPr/>
          <p:nvPr/>
        </p:nvSpPr>
        <p:spPr>
          <a:xfrm>
            <a:off x="6288912" y="2949784"/>
            <a:ext cx="756539" cy="803944"/>
          </a:xfrm>
          <a:prstGeom prst="arc">
            <a:avLst>
              <a:gd name="adj1" fmla="val 12817706"/>
              <a:gd name="adj2" fmla="val 0"/>
            </a:avLst>
          </a:prstGeom>
          <a:ln w="25400" cap="flat" cmpd="sng" algn="ctr">
            <a:solidFill>
              <a:srgbClr val="404040"/>
            </a:solidFill>
            <a:prstDash val="sysDash"/>
            <a:round/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5560921" y="3352875"/>
            <a:ext cx="2212521" cy="2240"/>
          </a:xfrm>
          <a:prstGeom prst="line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5" name="TextBox 73"/>
          <p:cNvSpPr txBox="1">
            <a:spLocks noChangeArrowheads="1"/>
          </p:cNvSpPr>
          <p:nvPr/>
        </p:nvSpPr>
        <p:spPr bwMode="auto">
          <a:xfrm>
            <a:off x="7534347" y="3343918"/>
            <a:ext cx="33723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b="1" dirty="0">
                <a:ea typeface="宋体" pitchFamily="2" charset="-122"/>
              </a:rPr>
              <a:t>I</a:t>
            </a:r>
          </a:p>
        </p:txBody>
      </p:sp>
      <p:cxnSp>
        <p:nvCxnSpPr>
          <p:cNvPr id="75" name="Straight Connector 74"/>
          <p:cNvCxnSpPr/>
          <p:nvPr/>
        </p:nvCxnSpPr>
        <p:spPr>
          <a:xfrm rot="10800000">
            <a:off x="5885662" y="2884842"/>
            <a:ext cx="779736" cy="459076"/>
          </a:xfrm>
          <a:prstGeom prst="line">
            <a:avLst/>
          </a:prstGeom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87" name="Group 76"/>
          <p:cNvGrpSpPr>
            <a:grpSpLocks/>
          </p:cNvGrpSpPr>
          <p:nvPr/>
        </p:nvGrpSpPr>
        <p:grpSpPr bwMode="auto">
          <a:xfrm>
            <a:off x="5826781" y="2833613"/>
            <a:ext cx="117763" cy="109730"/>
            <a:chOff x="5629275" y="2228850"/>
            <a:chExt cx="88900" cy="88900"/>
          </a:xfrm>
        </p:grpSpPr>
        <p:cxnSp>
          <p:nvCxnSpPr>
            <p:cNvPr id="84" name="Straight Connector 83"/>
            <p:cNvCxnSpPr/>
            <p:nvPr/>
          </p:nvCxnSpPr>
          <p:spPr>
            <a:xfrm rot="16200000" flipH="1">
              <a:off x="5629275" y="2228850"/>
              <a:ext cx="88900" cy="8890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5629275" y="2228850"/>
              <a:ext cx="88900" cy="8890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Connector 77"/>
          <p:cNvCxnSpPr/>
          <p:nvPr/>
        </p:nvCxnSpPr>
        <p:spPr>
          <a:xfrm rot="10800000" flipV="1">
            <a:off x="5914797" y="3352771"/>
            <a:ext cx="779736" cy="459077"/>
          </a:xfrm>
          <a:prstGeom prst="line">
            <a:avLst/>
          </a:prstGeom>
          <a:ln w="254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Arc 78"/>
          <p:cNvSpPr>
            <a:spLocks noChangeAspect="1"/>
          </p:cNvSpPr>
          <p:nvPr/>
        </p:nvSpPr>
        <p:spPr>
          <a:xfrm>
            <a:off x="5899937" y="2642987"/>
            <a:ext cx="1534490" cy="1410820"/>
          </a:xfrm>
          <a:prstGeom prst="arc">
            <a:avLst>
              <a:gd name="adj1" fmla="val 9019443"/>
              <a:gd name="adj2" fmla="val 12559348"/>
            </a:avLst>
          </a:prstGeom>
          <a:ln w="38100" cap="flat" cmpd="sng" algn="ctr">
            <a:solidFill>
              <a:srgbClr val="0000FF"/>
            </a:solidFill>
            <a:prstDash val="solid"/>
            <a:round/>
            <a:headEnd type="arrow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091" name="Group 85"/>
          <p:cNvGrpSpPr>
            <a:grpSpLocks/>
          </p:cNvGrpSpPr>
          <p:nvPr/>
        </p:nvGrpSpPr>
        <p:grpSpPr bwMode="auto">
          <a:xfrm>
            <a:off x="5826781" y="3756735"/>
            <a:ext cx="117763" cy="109730"/>
            <a:chOff x="5629275" y="2228850"/>
            <a:chExt cx="88900" cy="88900"/>
          </a:xfrm>
        </p:grpSpPr>
        <p:cxnSp>
          <p:nvCxnSpPr>
            <p:cNvPr id="82" name="Straight Connector 81"/>
            <p:cNvCxnSpPr/>
            <p:nvPr/>
          </p:nvCxnSpPr>
          <p:spPr>
            <a:xfrm rot="16200000" flipH="1">
              <a:off x="5629275" y="2228850"/>
              <a:ext cx="88900" cy="8890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5629275" y="2228850"/>
              <a:ext cx="88900" cy="8890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2" name="TextBox 80"/>
          <p:cNvSpPr txBox="1">
            <a:spLocks noChangeArrowheads="1"/>
          </p:cNvSpPr>
          <p:nvPr/>
        </p:nvSpPr>
        <p:spPr bwMode="auto">
          <a:xfrm>
            <a:off x="5607992" y="3776002"/>
            <a:ext cx="570973" cy="53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200" i="1" dirty="0">
                <a:ea typeface="宋体" pitchFamily="2" charset="-122"/>
              </a:rPr>
              <a:t>x</a:t>
            </a:r>
            <a:r>
              <a:rPr lang="en-US" altLang="zh-CN" sz="2200" baseline="-25000" dirty="0">
                <a:ea typeface="宋体" pitchFamily="2" charset="-122"/>
              </a:rPr>
              <a:t>2</a:t>
            </a:r>
          </a:p>
        </p:txBody>
      </p:sp>
      <p:sp>
        <p:nvSpPr>
          <p:cNvPr id="3095" name="TextBox 44"/>
          <p:cNvSpPr txBox="1">
            <a:spLocks noChangeArrowheads="1"/>
          </p:cNvSpPr>
          <p:nvPr/>
        </p:nvSpPr>
        <p:spPr bwMode="auto">
          <a:xfrm>
            <a:off x="1324472" y="4077072"/>
            <a:ext cx="1037393" cy="4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b="1" dirty="0" smtClean="0">
                <a:latin typeface="Arial"/>
                <a:ea typeface="Arial"/>
                <a:cs typeface="Arial"/>
              </a:rPr>
              <a:t>Mobile</a:t>
            </a:r>
            <a:endParaRPr lang="en-US" altLang="zh-CN" sz="2100" b="1" dirty="0">
              <a:latin typeface="Arial"/>
              <a:ea typeface="Arial"/>
              <a:cs typeface="Arial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1593230" y="3094335"/>
            <a:ext cx="1119188" cy="768350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555776" y="2924944"/>
            <a:ext cx="720080" cy="360040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87624" y="2928441"/>
            <a:ext cx="2790825" cy="1588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9" name="TextBox 48"/>
          <p:cNvSpPr txBox="1">
            <a:spLocks noChangeArrowheads="1"/>
          </p:cNvSpPr>
          <p:nvPr/>
        </p:nvSpPr>
        <p:spPr bwMode="auto">
          <a:xfrm>
            <a:off x="2681462" y="2571254"/>
            <a:ext cx="582285" cy="4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dirty="0" err="1">
                <a:latin typeface="Lucida Grande"/>
                <a:ea typeface="Lucida Grande"/>
                <a:cs typeface="Lucida Grande"/>
              </a:rPr>
              <a:t>λ</a:t>
            </a:r>
            <a:r>
              <a:rPr lang="en-US" altLang="zh-CN" sz="2100" dirty="0">
                <a:latin typeface="Arial"/>
                <a:ea typeface="Arial"/>
                <a:cs typeface="Arial"/>
              </a:rPr>
              <a:t>/2</a:t>
            </a:r>
          </a:p>
        </p:txBody>
      </p:sp>
      <p:sp>
        <p:nvSpPr>
          <p:cNvPr id="3100" name="TextBox 49"/>
          <p:cNvSpPr txBox="1">
            <a:spLocks noChangeArrowheads="1"/>
          </p:cNvSpPr>
          <p:nvPr/>
        </p:nvSpPr>
        <p:spPr bwMode="auto">
          <a:xfrm>
            <a:off x="2803699" y="3253879"/>
            <a:ext cx="396018" cy="4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i="1" dirty="0" err="1">
                <a:latin typeface="Arial"/>
                <a:ea typeface="Arial"/>
                <a:cs typeface="Arial"/>
              </a:rPr>
              <a:t>θ</a:t>
            </a:r>
            <a:endParaRPr lang="en-US" altLang="zh-CN" sz="2100" i="1" dirty="0">
              <a:latin typeface="Arial"/>
              <a:ea typeface="Arial"/>
              <a:cs typeface="Arial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rot="16200000" flipV="1">
            <a:off x="2740993" y="3110210"/>
            <a:ext cx="373063" cy="13017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268133" y="2937968"/>
            <a:ext cx="192791" cy="338632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200400" y="3154396"/>
            <a:ext cx="50056" cy="87279"/>
          </a:xfrm>
          <a:prstGeom prst="line">
            <a:avLst/>
          </a:prstGeom>
          <a:ln w="254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237756" y="3159158"/>
            <a:ext cx="86469" cy="41242"/>
          </a:xfrm>
          <a:prstGeom prst="line">
            <a:avLst/>
          </a:prstGeom>
          <a:ln w="254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5" name="TextBox 54"/>
          <p:cNvSpPr txBox="1">
            <a:spLocks noChangeArrowheads="1"/>
          </p:cNvSpPr>
          <p:nvPr/>
        </p:nvSpPr>
        <p:spPr bwMode="auto">
          <a:xfrm>
            <a:off x="1719437" y="3266579"/>
            <a:ext cx="409552" cy="43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200" i="1" dirty="0">
                <a:latin typeface="Arial"/>
                <a:ea typeface="Arial"/>
                <a:cs typeface="Arial"/>
              </a:rPr>
              <a:t>d</a:t>
            </a:r>
          </a:p>
        </p:txBody>
      </p:sp>
      <p:sp>
        <p:nvSpPr>
          <p:cNvPr id="56" name="Arc 55"/>
          <p:cNvSpPr/>
          <p:nvPr/>
        </p:nvSpPr>
        <p:spPr>
          <a:xfrm rot="2182406">
            <a:off x="2685645" y="2905533"/>
            <a:ext cx="115695" cy="190188"/>
          </a:xfrm>
          <a:prstGeom prst="arc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7" tIns="45713" rIns="91427" bIns="4571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3460924" y="2571254"/>
            <a:ext cx="265113" cy="358775"/>
          </a:xfrm>
          <a:custGeom>
            <a:avLst/>
            <a:gdLst>
              <a:gd name="connsiteX0" fmla="*/ 0 w 220133"/>
              <a:gd name="connsiteY0" fmla="*/ 406400 h 406400"/>
              <a:gd name="connsiteX1" fmla="*/ 118533 w 220133"/>
              <a:gd name="connsiteY1" fmla="*/ 406400 h 406400"/>
              <a:gd name="connsiteX2" fmla="*/ 114300 w 220133"/>
              <a:gd name="connsiteY2" fmla="*/ 0 h 406400"/>
              <a:gd name="connsiteX3" fmla="*/ 220133 w 220133"/>
              <a:gd name="connsiteY3" fmla="*/ 0 h 406400"/>
              <a:gd name="connsiteX4" fmla="*/ 114300 w 220133"/>
              <a:gd name="connsiteY4" fmla="*/ 118533 h 406400"/>
              <a:gd name="connsiteX5" fmla="*/ 4233 w 220133"/>
              <a:gd name="connsiteY5" fmla="*/ 0 h 406400"/>
              <a:gd name="connsiteX6" fmla="*/ 122766 w 220133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133" h="406400">
                <a:moveTo>
                  <a:pt x="0" y="406400"/>
                </a:moveTo>
                <a:lnTo>
                  <a:pt x="118533" y="406400"/>
                </a:lnTo>
                <a:lnTo>
                  <a:pt x="114300" y="0"/>
                </a:lnTo>
                <a:lnTo>
                  <a:pt x="220133" y="0"/>
                </a:lnTo>
                <a:lnTo>
                  <a:pt x="114300" y="118533"/>
                </a:lnTo>
                <a:lnTo>
                  <a:pt x="4233" y="0"/>
                </a:lnTo>
                <a:lnTo>
                  <a:pt x="122766" y="0"/>
                </a:lnTo>
              </a:path>
            </a:pathLst>
          </a:custGeom>
          <a:ln>
            <a:solidFill>
              <a:srgbClr val="000000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7" tIns="45713" rIns="91427" bIns="45713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rot="16200000" flipV="1">
            <a:off x="2189337" y="3274516"/>
            <a:ext cx="703262" cy="1588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Freeform 58"/>
          <p:cNvSpPr/>
          <p:nvPr/>
        </p:nvSpPr>
        <p:spPr>
          <a:xfrm flipH="1">
            <a:off x="2275062" y="2564904"/>
            <a:ext cx="265112" cy="358775"/>
          </a:xfrm>
          <a:custGeom>
            <a:avLst/>
            <a:gdLst>
              <a:gd name="connsiteX0" fmla="*/ 0 w 220133"/>
              <a:gd name="connsiteY0" fmla="*/ 406400 h 406400"/>
              <a:gd name="connsiteX1" fmla="*/ 118533 w 220133"/>
              <a:gd name="connsiteY1" fmla="*/ 406400 h 406400"/>
              <a:gd name="connsiteX2" fmla="*/ 114300 w 220133"/>
              <a:gd name="connsiteY2" fmla="*/ 0 h 406400"/>
              <a:gd name="connsiteX3" fmla="*/ 220133 w 220133"/>
              <a:gd name="connsiteY3" fmla="*/ 0 h 406400"/>
              <a:gd name="connsiteX4" fmla="*/ 114300 w 220133"/>
              <a:gd name="connsiteY4" fmla="*/ 118533 h 406400"/>
              <a:gd name="connsiteX5" fmla="*/ 4233 w 220133"/>
              <a:gd name="connsiteY5" fmla="*/ 0 h 406400"/>
              <a:gd name="connsiteX6" fmla="*/ 122766 w 220133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133" h="406400">
                <a:moveTo>
                  <a:pt x="0" y="406400"/>
                </a:moveTo>
                <a:lnTo>
                  <a:pt x="118533" y="406400"/>
                </a:lnTo>
                <a:lnTo>
                  <a:pt x="114300" y="0"/>
                </a:lnTo>
                <a:lnTo>
                  <a:pt x="220133" y="0"/>
                </a:lnTo>
                <a:lnTo>
                  <a:pt x="114300" y="118533"/>
                </a:lnTo>
                <a:lnTo>
                  <a:pt x="4233" y="0"/>
                </a:lnTo>
                <a:lnTo>
                  <a:pt x="122766" y="0"/>
                </a:lnTo>
              </a:path>
            </a:pathLst>
          </a:custGeom>
          <a:ln>
            <a:solidFill>
              <a:srgbClr val="000000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7" tIns="45713" rIns="91427" bIns="4571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10" name="TextBox 59"/>
          <p:cNvSpPr txBox="1">
            <a:spLocks noChangeArrowheads="1"/>
          </p:cNvSpPr>
          <p:nvPr/>
        </p:nvSpPr>
        <p:spPr bwMode="auto">
          <a:xfrm>
            <a:off x="2178224" y="3272929"/>
            <a:ext cx="396018" cy="4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i="1" dirty="0" err="1">
                <a:latin typeface="Arial"/>
                <a:ea typeface="Arial"/>
                <a:cs typeface="Arial"/>
              </a:rPr>
              <a:t>θ</a:t>
            </a:r>
            <a:endParaRPr lang="en-US" altLang="zh-CN" sz="2100" i="1" dirty="0">
              <a:latin typeface="Arial"/>
              <a:ea typeface="Arial"/>
              <a:cs typeface="Arial"/>
            </a:endParaRPr>
          </a:p>
        </p:txBody>
      </p:sp>
      <p:sp>
        <p:nvSpPr>
          <p:cNvPr id="61" name="Freeform 60"/>
          <p:cNvSpPr/>
          <p:nvPr/>
        </p:nvSpPr>
        <p:spPr>
          <a:xfrm flipH="1">
            <a:off x="1495599" y="3696791"/>
            <a:ext cx="265113" cy="358775"/>
          </a:xfrm>
          <a:custGeom>
            <a:avLst/>
            <a:gdLst>
              <a:gd name="connsiteX0" fmla="*/ 0 w 220133"/>
              <a:gd name="connsiteY0" fmla="*/ 406400 h 406400"/>
              <a:gd name="connsiteX1" fmla="*/ 118533 w 220133"/>
              <a:gd name="connsiteY1" fmla="*/ 406400 h 406400"/>
              <a:gd name="connsiteX2" fmla="*/ 114300 w 220133"/>
              <a:gd name="connsiteY2" fmla="*/ 0 h 406400"/>
              <a:gd name="connsiteX3" fmla="*/ 220133 w 220133"/>
              <a:gd name="connsiteY3" fmla="*/ 0 h 406400"/>
              <a:gd name="connsiteX4" fmla="*/ 114300 w 220133"/>
              <a:gd name="connsiteY4" fmla="*/ 118533 h 406400"/>
              <a:gd name="connsiteX5" fmla="*/ 4233 w 220133"/>
              <a:gd name="connsiteY5" fmla="*/ 0 h 406400"/>
              <a:gd name="connsiteX6" fmla="*/ 122766 w 220133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133" h="406400">
                <a:moveTo>
                  <a:pt x="0" y="406400"/>
                </a:moveTo>
                <a:lnTo>
                  <a:pt x="118533" y="406400"/>
                </a:lnTo>
                <a:lnTo>
                  <a:pt x="114300" y="0"/>
                </a:lnTo>
                <a:lnTo>
                  <a:pt x="220133" y="0"/>
                </a:lnTo>
                <a:lnTo>
                  <a:pt x="114300" y="118533"/>
                </a:lnTo>
                <a:lnTo>
                  <a:pt x="4233" y="0"/>
                </a:lnTo>
                <a:lnTo>
                  <a:pt x="122766" y="0"/>
                </a:lnTo>
              </a:path>
            </a:pathLst>
          </a:custGeom>
          <a:ln>
            <a:solidFill>
              <a:srgbClr val="000000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7" tIns="45713" rIns="91427" bIns="45713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3445049" y="3055441"/>
            <a:ext cx="334268" cy="63167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Arc 62"/>
          <p:cNvSpPr/>
          <p:nvPr/>
        </p:nvSpPr>
        <p:spPr>
          <a:xfrm rot="9124184">
            <a:off x="2306486" y="3065458"/>
            <a:ext cx="323814" cy="250783"/>
          </a:xfrm>
          <a:prstGeom prst="arc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7" tIns="45713" rIns="91427" bIns="4571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14" name="TextBox 63"/>
          <p:cNvSpPr txBox="1">
            <a:spLocks noChangeArrowheads="1"/>
          </p:cNvSpPr>
          <p:nvPr/>
        </p:nvSpPr>
        <p:spPr bwMode="auto">
          <a:xfrm>
            <a:off x="1619672" y="2420888"/>
            <a:ext cx="727075" cy="43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i="1" dirty="0" smtClean="0">
                <a:latin typeface="Arial"/>
                <a:ea typeface="Arial"/>
                <a:cs typeface="Arial"/>
              </a:rPr>
              <a:t>   </a:t>
            </a:r>
            <a:r>
              <a:rPr lang="en-US" altLang="zh-CN" sz="2200" i="1" dirty="0" smtClean="0">
                <a:latin typeface="Arial"/>
                <a:ea typeface="Arial"/>
                <a:cs typeface="Arial"/>
              </a:rPr>
              <a:t>x</a:t>
            </a:r>
            <a:r>
              <a:rPr lang="en-US" altLang="zh-CN" sz="2200" i="1" baseline="-25000" dirty="0" smtClean="0">
                <a:latin typeface="Arial"/>
                <a:ea typeface="Arial"/>
                <a:cs typeface="Arial"/>
              </a:rPr>
              <a:t>1</a:t>
            </a:r>
            <a:endParaRPr lang="en-US" altLang="zh-CN" sz="2200" i="1" baseline="-25000" dirty="0">
              <a:latin typeface="Arial"/>
              <a:ea typeface="Arial"/>
              <a:cs typeface="Arial"/>
            </a:endParaRPr>
          </a:p>
        </p:txBody>
      </p:sp>
      <p:sp>
        <p:nvSpPr>
          <p:cNvPr id="3115" name="TextBox 64"/>
          <p:cNvSpPr txBox="1">
            <a:spLocks noChangeArrowheads="1"/>
          </p:cNvSpPr>
          <p:nvPr/>
        </p:nvSpPr>
        <p:spPr bwMode="auto">
          <a:xfrm>
            <a:off x="3707904" y="2420888"/>
            <a:ext cx="598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200" i="1" dirty="0">
                <a:latin typeface="Arial"/>
                <a:ea typeface="Arial"/>
                <a:cs typeface="Arial"/>
              </a:rPr>
              <a:t>x</a:t>
            </a:r>
            <a:r>
              <a:rPr lang="en-US" altLang="zh-CN" sz="2200" i="1" baseline="-25000" dirty="0" smtClean="0">
                <a:latin typeface="Arial"/>
                <a:ea typeface="Arial"/>
                <a:cs typeface="Arial"/>
              </a:rPr>
              <a:t>2</a:t>
            </a:r>
            <a:endParaRPr lang="en-US" altLang="zh-CN" sz="2200" i="1" baseline="-25000" dirty="0">
              <a:latin typeface="Arial"/>
              <a:ea typeface="Arial"/>
              <a:cs typeface="Arial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3403153" y="3645024"/>
            <a:ext cx="1285868" cy="430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none" lIns="91427" tIns="45713" rIns="91427" bIns="45713">
            <a:spAutoFit/>
          </a:bodyPr>
          <a:lstStyle/>
          <a:p>
            <a:r>
              <a:rPr lang="en-US" altLang="zh-CN" sz="2200" dirty="0">
                <a:solidFill>
                  <a:srgbClr val="0000FF"/>
                </a:solidFill>
                <a:ea typeface="宋体" pitchFamily="2" charset="-122"/>
              </a:rPr>
              <a:t>½λ </a:t>
            </a:r>
            <a:r>
              <a:rPr lang="en-US" altLang="zh-CN" sz="2200" dirty="0" smtClean="0">
                <a:solidFill>
                  <a:srgbClr val="0000FF"/>
                </a:solidFill>
                <a:ea typeface="宋体" pitchFamily="2" charset="-122"/>
              </a:rPr>
              <a:t>sin</a:t>
            </a:r>
            <a:r>
              <a:rPr lang="en-US" altLang="zh-CN" sz="2200" i="1" dirty="0" smtClean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en-US" altLang="zh-CN" sz="2200" i="1" dirty="0" err="1" smtClean="0">
                <a:solidFill>
                  <a:srgbClr val="0000FF"/>
                </a:solidFill>
                <a:ea typeface="宋体" pitchFamily="2" charset="-122"/>
              </a:rPr>
              <a:t>θ</a:t>
            </a:r>
            <a:endParaRPr lang="en-US" altLang="zh-CN" sz="2200" i="1" dirty="0">
              <a:solidFill>
                <a:srgbClr val="0000FF"/>
              </a:solidFill>
              <a:ea typeface="宋体" pitchFamily="2" charset="-122"/>
            </a:endParaRPr>
          </a:p>
        </p:txBody>
      </p:sp>
      <p:cxnSp>
        <p:nvCxnSpPr>
          <p:cNvPr id="43" name="Curved Connector 42"/>
          <p:cNvCxnSpPr/>
          <p:nvPr/>
        </p:nvCxnSpPr>
        <p:spPr>
          <a:xfrm>
            <a:off x="3491880" y="3042312"/>
            <a:ext cx="2367806" cy="4410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4"/>
          <p:cNvSpPr txBox="1">
            <a:spLocks noChangeArrowheads="1"/>
          </p:cNvSpPr>
          <p:nvPr/>
        </p:nvSpPr>
        <p:spPr bwMode="auto">
          <a:xfrm>
            <a:off x="2627784" y="2060848"/>
            <a:ext cx="551846" cy="4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b="1" dirty="0" smtClean="0">
                <a:latin typeface="Arial"/>
                <a:ea typeface="Arial"/>
                <a:cs typeface="Arial"/>
              </a:rPr>
              <a:t>AP</a:t>
            </a:r>
            <a:endParaRPr lang="en-US" altLang="zh-CN" sz="2100" b="1" dirty="0">
              <a:latin typeface="Arial"/>
              <a:ea typeface="Arial"/>
              <a:cs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85689" y="4739592"/>
            <a:ext cx="6263269" cy="866137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6">
                <a:lumMod val="90000"/>
                <a:lumOff val="10000"/>
              </a:schemeClr>
            </a:solidFill>
            <a:prstDash val="solid"/>
          </a:ln>
        </p:spPr>
        <p:txBody>
          <a:bodyPr wrap="square" lIns="144000" tIns="93600" bIns="93600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In a solely line-of-sight environment, phase measurements give client’s bearing to AP </a:t>
            </a:r>
            <a:r>
              <a:rPr lang="en-US" altLang="zh-CN" sz="2200" b="1" i="1" dirty="0" err="1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  <a:ea typeface="宋体" pitchFamily="2" charset="-122"/>
              </a:rPr>
              <a:t>θ</a:t>
            </a:r>
            <a:r>
              <a:rPr lang="en-US" sz="22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</a:t>
            </a:r>
            <a:endParaRPr lang="en-US" sz="22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altLang="zh-CN" dirty="0" smtClean="0"/>
              <a:t>Basic theory of operation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86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3092" grpId="0"/>
      <p:bldP spid="42" grpId="0" build="p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799" t="35042" r="11938" b="36041"/>
          <a:stretch/>
        </p:blipFill>
        <p:spPr>
          <a:xfrm rot="16200000">
            <a:off x="6190820" y="4144845"/>
            <a:ext cx="2962263" cy="153403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3521363" y="4548910"/>
            <a:ext cx="548914" cy="655699"/>
            <a:chOff x="6855618" y="3452278"/>
            <a:chExt cx="1049746" cy="164873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7195" r="24385"/>
            <a:stretch/>
          </p:blipFill>
          <p:spPr>
            <a:xfrm rot="21432822">
              <a:off x="6921855" y="3843595"/>
              <a:ext cx="852011" cy="70647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6855618" y="3452278"/>
              <a:ext cx="1049746" cy="1648736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090" y="4491181"/>
            <a:ext cx="600364" cy="600364"/>
          </a:xfrm>
          <a:prstGeom prst="rect">
            <a:avLst/>
          </a:prstGeom>
        </p:spPr>
      </p:pic>
      <p:sp>
        <p:nvSpPr>
          <p:cNvPr id="103" name="Oval 102"/>
          <p:cNvSpPr/>
          <p:nvPr/>
        </p:nvSpPr>
        <p:spPr>
          <a:xfrm>
            <a:off x="7894137" y="3975756"/>
            <a:ext cx="401023" cy="237681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7452320" y="4798658"/>
            <a:ext cx="401023" cy="237681"/>
          </a:xfrm>
          <a:prstGeom prst="ellipse">
            <a:avLst/>
          </a:prstGeom>
          <a:noFill/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DBB"/>
              </a:solidFill>
              <a:latin typeface="+mj-lt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7164288" y="5806770"/>
            <a:ext cx="401023" cy="237681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539552" y="1785938"/>
            <a:ext cx="8496944" cy="1066998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  <a:lumOff val="25000"/>
                </a:schemeClr>
              </a:buClr>
              <a:buFont typeface="Wingdings" charset="2"/>
              <a:buChar char="§"/>
            </a:pPr>
            <a:r>
              <a:rPr lang="en-US" altLang="zh-CN" sz="2600" dirty="0" smtClean="0">
                <a:solidFill>
                  <a:srgbClr val="005C7B"/>
                </a:solidFill>
                <a:ea typeface="宋体" pitchFamily="2" charset="-122"/>
              </a:rPr>
              <a:t>Rich multipath reflections </a:t>
            </a:r>
            <a:endParaRPr lang="en-US" altLang="zh-CN" sz="2600" dirty="0">
              <a:solidFill>
                <a:srgbClr val="005C7B"/>
              </a:solidFill>
              <a:ea typeface="宋体" pitchFamily="2" charset="-122"/>
            </a:endParaRPr>
          </a:p>
          <a:p>
            <a:pPr>
              <a:buClr>
                <a:schemeClr val="accent6">
                  <a:lumMod val="75000"/>
                  <a:lumOff val="25000"/>
                </a:schemeClr>
              </a:buClr>
              <a:buFont typeface="Wingdings" charset="2"/>
              <a:buChar char="§"/>
            </a:pPr>
            <a:r>
              <a:rPr lang="en-US" altLang="zh-CN" sz="2600" dirty="0" smtClean="0">
                <a:solidFill>
                  <a:schemeClr val="accent6">
                    <a:lumMod val="90000"/>
                    <a:lumOff val="10000"/>
                  </a:schemeClr>
                </a:solidFill>
                <a:ea typeface="宋体" pitchFamily="2" charset="-122"/>
              </a:rPr>
              <a:t>Direct path attenuated</a:t>
            </a:r>
          </a:p>
        </p:txBody>
      </p:sp>
      <p:sp>
        <p:nvSpPr>
          <p:cNvPr id="93" name="Oval 92"/>
          <p:cNvSpPr/>
          <p:nvPr/>
        </p:nvSpPr>
        <p:spPr>
          <a:xfrm>
            <a:off x="3752272" y="4802907"/>
            <a:ext cx="196874" cy="185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3923928" y="4869160"/>
            <a:ext cx="792088" cy="62078"/>
          </a:xfrm>
          <a:prstGeom prst="straightConnector1">
            <a:avLst/>
          </a:prstGeom>
          <a:ln w="76200" cmpd="sng"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 rot="1091861" flipV="1">
            <a:off x="4151255" y="5868092"/>
            <a:ext cx="676870" cy="257429"/>
          </a:xfrm>
          <a:prstGeom prst="round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3923928" y="4941168"/>
            <a:ext cx="578139" cy="895942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4529887" y="4941457"/>
            <a:ext cx="1312111" cy="886893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4427984" y="3501008"/>
            <a:ext cx="1839476" cy="153941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+mj-lt"/>
            </a:endParaRPr>
          </a:p>
        </p:txBody>
      </p:sp>
      <p:cxnSp>
        <p:nvCxnSpPr>
          <p:cNvPr id="99" name="Straight Arrow Connector 98"/>
          <p:cNvCxnSpPr>
            <a:endCxn id="98" idx="2"/>
          </p:cNvCxnSpPr>
          <p:nvPr/>
        </p:nvCxnSpPr>
        <p:spPr>
          <a:xfrm flipV="1">
            <a:off x="3923928" y="3654949"/>
            <a:ext cx="1423794" cy="1214212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299396" y="3628476"/>
            <a:ext cx="492149" cy="1084307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894692" y="3038552"/>
            <a:ext cx="2041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latin typeface="+mj-lt"/>
                <a:ea typeface="宋体" pitchFamily="2" charset="-122"/>
              </a:rPr>
              <a:t>AoA</a:t>
            </a:r>
            <a:r>
              <a:rPr lang="en-US" altLang="zh-CN" b="1" i="1" dirty="0" smtClean="0">
                <a:latin typeface="+mj-lt"/>
                <a:ea typeface="宋体" pitchFamily="2" charset="-122"/>
              </a:rPr>
              <a:t> spectrum</a:t>
            </a:r>
            <a:endParaRPr lang="en-US" b="1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96484" y="4264226"/>
            <a:ext cx="1048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Mobile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435" y="3429000"/>
            <a:ext cx="3152031" cy="25202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12160" y="4653136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AP</a:t>
            </a:r>
            <a:endParaRPr lang="en-US" b="1" dirty="0">
              <a:latin typeface="+mj-lt"/>
            </a:endParaRPr>
          </a:p>
        </p:txBody>
      </p:sp>
      <p:sp>
        <p:nvSpPr>
          <p:cNvPr id="16" name="Can 15"/>
          <p:cNvSpPr/>
          <p:nvPr/>
        </p:nvSpPr>
        <p:spPr>
          <a:xfrm>
            <a:off x="4716016" y="4509120"/>
            <a:ext cx="144016" cy="792088"/>
          </a:xfrm>
          <a:prstGeom prst="can">
            <a:avLst/>
          </a:prstGeom>
          <a:solidFill>
            <a:srgbClr val="FF00FF">
              <a:alpha val="84000"/>
            </a:srgbClr>
          </a:solidFill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4860032" y="4797152"/>
            <a:ext cx="936104" cy="72008"/>
          </a:xfrm>
          <a:prstGeom prst="straightConnector1">
            <a:avLst/>
          </a:prstGeom>
          <a:ln w="28575" cmpd="sng">
            <a:solidFill>
              <a:srgbClr val="FF00FF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932040" y="3140968"/>
            <a:ext cx="832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Wall</a:t>
            </a:r>
            <a:endParaRPr lang="en-US" b="1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77082" y="6021289"/>
            <a:ext cx="1490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</a:t>
            </a:r>
            <a:r>
              <a:rPr lang="en-US" b="1" dirty="0" smtClean="0">
                <a:latin typeface="+mj-lt"/>
              </a:rPr>
              <a:t>urniture</a:t>
            </a:r>
            <a:endParaRPr lang="en-US" b="1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multi-path reflections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6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1" grpId="0" animBg="1"/>
      <p:bldP spid="102" grpId="0" animBg="1"/>
      <p:bldP spid="93" grpId="0" animBg="1"/>
      <p:bldP spid="95" grpId="0" animBg="1"/>
      <p:bldP spid="98" grpId="0" animBg="1"/>
      <p:bldP spid="105" grpId="0"/>
      <p:bldP spid="27" grpId="0"/>
      <p:bldP spid="28" grpId="0"/>
      <p:bldP spid="16" grpId="0" animBg="1"/>
      <p:bldP spid="80" grpId="0"/>
      <p:bldP spid="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>
          <a:xfrm>
            <a:off x="964166" y="3280903"/>
            <a:ext cx="108000" cy="108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964166" y="3567456"/>
            <a:ext cx="108000" cy="108000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030" t="30151" r="15034" b="18629"/>
          <a:stretch/>
        </p:blipFill>
        <p:spPr>
          <a:xfrm rot="18000000">
            <a:off x="5559240" y="2324132"/>
            <a:ext cx="2589953" cy="1290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9204" t="22616" r="11357" b="20962"/>
          <a:stretch/>
        </p:blipFill>
        <p:spPr>
          <a:xfrm rot="18000000">
            <a:off x="5560659" y="2326590"/>
            <a:ext cx="2589954" cy="1287633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962824" y="328211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2" name="Picture 21" descr="xda_argo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9" r="18555"/>
          <a:stretch/>
        </p:blipFill>
        <p:spPr>
          <a:xfrm>
            <a:off x="450153" y="2597940"/>
            <a:ext cx="460013" cy="735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>
            <a:stCxn id="3" idx="2"/>
            <a:endCxn id="27" idx="6"/>
          </p:cNvCxnSpPr>
          <p:nvPr/>
        </p:nvCxnSpPr>
        <p:spPr>
          <a:xfrm flipH="1">
            <a:off x="1070824" y="3292313"/>
            <a:ext cx="6342373" cy="43804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2"/>
            <a:endCxn id="31" idx="6"/>
          </p:cNvCxnSpPr>
          <p:nvPr/>
        </p:nvCxnSpPr>
        <p:spPr>
          <a:xfrm flipH="1">
            <a:off x="1072166" y="3292315"/>
            <a:ext cx="6341031" cy="329141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b="2881"/>
          <a:stretch/>
        </p:blipFill>
        <p:spPr>
          <a:xfrm>
            <a:off x="7434961" y="2865720"/>
            <a:ext cx="1353290" cy="1048793"/>
          </a:xfrm>
          <a:prstGeom prst="rect">
            <a:avLst/>
          </a:prstGeom>
        </p:spPr>
      </p:pic>
      <p:cxnSp>
        <p:nvCxnSpPr>
          <p:cNvPr id="9228" name="Straight Connector 9227"/>
          <p:cNvCxnSpPr>
            <a:stCxn id="3" idx="2"/>
            <a:endCxn id="9231" idx="2"/>
          </p:cNvCxnSpPr>
          <p:nvPr/>
        </p:nvCxnSpPr>
        <p:spPr>
          <a:xfrm flipH="1" flipV="1">
            <a:off x="3978711" y="2112206"/>
            <a:ext cx="3434486" cy="1180107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30" name="Straight Connector 9229"/>
          <p:cNvCxnSpPr>
            <a:stCxn id="9231" idx="2"/>
          </p:cNvCxnSpPr>
          <p:nvPr/>
        </p:nvCxnSpPr>
        <p:spPr>
          <a:xfrm flipH="1">
            <a:off x="1257037" y="2112206"/>
            <a:ext cx="2721674" cy="1180109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31" name="Rectangle 9230"/>
          <p:cNvSpPr/>
          <p:nvPr/>
        </p:nvSpPr>
        <p:spPr>
          <a:xfrm>
            <a:off x="3641123" y="1963755"/>
            <a:ext cx="675175" cy="148451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978921">
            <a:off x="5488211" y="1606372"/>
            <a:ext cx="787284" cy="1484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1" idx="6"/>
            <a:endCxn id="17" idx="2"/>
          </p:cNvCxnSpPr>
          <p:nvPr/>
        </p:nvCxnSpPr>
        <p:spPr>
          <a:xfrm flipV="1">
            <a:off x="1072166" y="1751834"/>
            <a:ext cx="4788835" cy="1869622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7" idx="2"/>
            <a:endCxn id="3" idx="2"/>
          </p:cNvCxnSpPr>
          <p:nvPr/>
        </p:nvCxnSpPr>
        <p:spPr>
          <a:xfrm>
            <a:off x="5861001" y="1751834"/>
            <a:ext cx="1552196" cy="1540479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17" idx="2"/>
          </p:cNvCxnSpPr>
          <p:nvPr/>
        </p:nvCxnSpPr>
        <p:spPr>
          <a:xfrm flipV="1">
            <a:off x="1070824" y="1751834"/>
            <a:ext cx="4790177" cy="1584283"/>
          </a:xfrm>
          <a:prstGeom prst="line">
            <a:avLst/>
          </a:prstGeom>
          <a:ln w="38100" cmpd="sng">
            <a:solidFill>
              <a:schemeClr val="bg1">
                <a:lumMod val="75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2"/>
          </p:cNvCxnSpPr>
          <p:nvPr/>
        </p:nvCxnSpPr>
        <p:spPr>
          <a:xfrm>
            <a:off x="5861001" y="1751834"/>
            <a:ext cx="1998983" cy="2383445"/>
          </a:xfrm>
          <a:prstGeom prst="line">
            <a:avLst/>
          </a:prstGeom>
          <a:ln w="38100" cmpd="sng">
            <a:solidFill>
              <a:srgbClr val="BFBFBF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1" idx="6"/>
            <a:endCxn id="9231" idx="2"/>
          </p:cNvCxnSpPr>
          <p:nvPr/>
        </p:nvCxnSpPr>
        <p:spPr>
          <a:xfrm flipV="1">
            <a:off x="1072166" y="2112206"/>
            <a:ext cx="2906545" cy="1509250"/>
          </a:xfrm>
          <a:prstGeom prst="line">
            <a:avLst/>
          </a:prstGeom>
          <a:ln w="38100" cmpd="sng">
            <a:solidFill>
              <a:srgbClr val="BFBFBF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9231" idx="2"/>
          </p:cNvCxnSpPr>
          <p:nvPr/>
        </p:nvCxnSpPr>
        <p:spPr>
          <a:xfrm>
            <a:off x="3978711" y="2112206"/>
            <a:ext cx="4807380" cy="1397612"/>
          </a:xfrm>
          <a:prstGeom prst="line">
            <a:avLst/>
          </a:prstGeom>
          <a:ln w="38100" cmpd="sng">
            <a:solidFill>
              <a:srgbClr val="BFBFBF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/>
          <p:cNvSpPr txBox="1">
            <a:spLocks/>
          </p:cNvSpPr>
          <p:nvPr/>
        </p:nvSpPr>
        <p:spPr>
          <a:xfrm>
            <a:off x="1143002" y="4665867"/>
            <a:ext cx="6592454" cy="1510952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accent6">
                <a:lumMod val="90000"/>
                <a:lumOff val="10000"/>
              </a:schemeClr>
            </a:solidFill>
            <a:prstDash val="solid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Observation: on slight mobile movement, the 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direct</a:t>
            </a:r>
            <a:r>
              <a:rPr lang="en-US" altLang="zh-CN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path to the AP exhibits</a:t>
            </a:r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more</a:t>
            </a:r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stability</a:t>
            </a:r>
            <a:r>
              <a:rPr lang="en-US" altLang="zh-CN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than the 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reflection</a:t>
            </a:r>
            <a:r>
              <a:rPr lang="en-US" altLang="zh-CN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paths</a:t>
            </a:r>
          </a:p>
        </p:txBody>
      </p:sp>
      <p:cxnSp>
        <p:nvCxnSpPr>
          <p:cNvPr id="8" name="Straight Arrow Connector 7"/>
          <p:cNvCxnSpPr>
            <a:stCxn id="27" idx="4"/>
            <a:endCxn id="31" idx="0"/>
          </p:cNvCxnSpPr>
          <p:nvPr/>
        </p:nvCxnSpPr>
        <p:spPr>
          <a:xfrm>
            <a:off x="1016824" y="3390117"/>
            <a:ext cx="1342" cy="177339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 of small mobile movements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6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  <p:set>
                                      <p:cBhvr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2.77778E-7 0.04213 " pathEditMode="relative" rAng="0" ptsTypes="AA">
                                      <p:cBhvr>
                                        <p:cTn id="2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8.33333E-7 0.03982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E7E7E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F497D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  <p:bldP spid="27" grpId="1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965760" y="3570709"/>
            <a:ext cx="108000" cy="108000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030" t="30151" r="15034" b="18629"/>
          <a:stretch/>
        </p:blipFill>
        <p:spPr>
          <a:xfrm rot="18000000">
            <a:off x="5560834" y="2327385"/>
            <a:ext cx="2589953" cy="1290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9204" t="22616" r="11357" b="20962"/>
          <a:stretch/>
        </p:blipFill>
        <p:spPr>
          <a:xfrm rot="18000000">
            <a:off x="5559415" y="2329843"/>
            <a:ext cx="2589954" cy="1287633"/>
          </a:xfrm>
          <a:prstGeom prst="rect">
            <a:avLst/>
          </a:prstGeom>
        </p:spPr>
      </p:pic>
      <p:pic>
        <p:nvPicPr>
          <p:cNvPr id="22" name="Picture 21" descr="xda_argo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9" r="18555"/>
          <a:stretch/>
        </p:blipFill>
        <p:spPr>
          <a:xfrm>
            <a:off x="451747" y="2876614"/>
            <a:ext cx="460013" cy="735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Straight Connector 49"/>
          <p:cNvCxnSpPr>
            <a:stCxn id="4" idx="2"/>
            <a:endCxn id="31" idx="6"/>
          </p:cNvCxnSpPr>
          <p:nvPr/>
        </p:nvCxnSpPr>
        <p:spPr>
          <a:xfrm flipH="1">
            <a:off x="1073760" y="3295568"/>
            <a:ext cx="6338193" cy="329141"/>
          </a:xfrm>
          <a:prstGeom prst="line">
            <a:avLst/>
          </a:prstGeom>
          <a:ln w="19050" cmpd="sng"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65760" y="3284933"/>
            <a:ext cx="108000" cy="108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9442" t="22909" r="11294" b="20867"/>
          <a:stretch/>
        </p:blipFill>
        <p:spPr>
          <a:xfrm rot="18000000">
            <a:off x="5564310" y="2329110"/>
            <a:ext cx="2592035" cy="1287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43646" y="31333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✔︎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52589" y="257810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63811" y="2270238"/>
            <a:ext cx="675175" cy="148451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978921">
            <a:off x="5310899" y="1912855"/>
            <a:ext cx="787284" cy="1484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b="2881"/>
          <a:stretch/>
        </p:blipFill>
        <p:spPr>
          <a:xfrm>
            <a:off x="7434961" y="2865720"/>
            <a:ext cx="1353290" cy="10487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2714" y="261583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6000" y="4664362"/>
            <a:ext cx="6350000" cy="492443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6">
                <a:lumMod val="90000"/>
                <a:lumOff val="1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5C7B"/>
                </a:solidFill>
                <a:latin typeface="+mj-lt"/>
              </a:rPr>
              <a:t>Stable direct path bearing is identified</a:t>
            </a:r>
            <a:endParaRPr lang="en-US" sz="2600" b="1" i="1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Motion-based multi-path suppression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3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0" grpId="0"/>
      <p:bldP spid="20" grpId="1"/>
      <p:bldP spid="18" grpId="0"/>
      <p:bldP spid="18" grpId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355169" y="1664723"/>
            <a:ext cx="2511366" cy="2987987"/>
            <a:chOff x="5355169" y="1387643"/>
            <a:chExt cx="2511366" cy="298798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0" t="20173" r="22216" b="25015"/>
            <a:stretch/>
          </p:blipFill>
          <p:spPr>
            <a:xfrm>
              <a:off x="5355169" y="1387643"/>
              <a:ext cx="2511366" cy="2987987"/>
            </a:xfrm>
            <a:prstGeom prst="rect">
              <a:avLst/>
            </a:prstGeom>
          </p:spPr>
        </p:pic>
        <p:pic>
          <p:nvPicPr>
            <p:cNvPr id="16" name="Picture 15" descr="MPEB Floor Plan Extract 7th.gif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7" t="15118" r="16846" b="53418"/>
            <a:stretch/>
          </p:blipFill>
          <p:spPr>
            <a:xfrm>
              <a:off x="5355169" y="1398200"/>
              <a:ext cx="2491889" cy="2976463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33619" y="3614532"/>
              <a:ext cx="621707" cy="65899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51618" y="3991633"/>
              <a:ext cx="693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  <a:latin typeface="Minion Pro"/>
                  <a:cs typeface="Minion Pro"/>
                </a:rPr>
                <a:t>AP 2</a:t>
              </a:r>
              <a:endParaRPr lang="en-US" b="1" dirty="0">
                <a:solidFill>
                  <a:srgbClr val="FFFFFF"/>
                </a:solidFill>
                <a:latin typeface="Minion Pro"/>
                <a:cs typeface="Minion Pro"/>
              </a:endParaRPr>
            </a:p>
          </p:txBody>
        </p:sp>
      </p:grp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1478593" y="5241189"/>
            <a:ext cx="5887408" cy="1039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sz="2600" dirty="0" smtClean="0"/>
              <a:t>Likelihood of </a:t>
            </a:r>
            <a:r>
              <a:rPr lang="en-US" sz="2600" dirty="0"/>
              <a:t>being at location </a:t>
            </a:r>
            <a:r>
              <a:rPr lang="en-US" sz="2600" b="1" dirty="0" smtClean="0"/>
              <a:t>x:</a:t>
            </a:r>
          </a:p>
          <a:p>
            <a:pPr marL="0" indent="0">
              <a:buNone/>
            </a:pPr>
            <a:r>
              <a:rPr lang="en-US" sz="2600" b="1" dirty="0"/>
              <a:t>	</a:t>
            </a:r>
            <a:r>
              <a:rPr lang="en-US" sz="2400" dirty="0" smtClean="0"/>
              <a:t> P</a:t>
            </a:r>
            <a:r>
              <a:rPr lang="en-US" sz="2400" dirty="0"/>
              <a:t>(</a:t>
            </a:r>
            <a:r>
              <a:rPr lang="en-US" sz="2400" b="1" dirty="0"/>
              <a:t>x</a:t>
            </a:r>
            <a:r>
              <a:rPr lang="en-US" sz="2400" dirty="0"/>
              <a:t>) = P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n-US" sz="2400" i="1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n-US" sz="2400" b="1" dirty="0"/>
              <a:t>x</a:t>
            </a:r>
            <a:r>
              <a:rPr lang="en-US" sz="2400" dirty="0"/>
              <a:t>)) </a:t>
            </a:r>
            <a:r>
              <a:rPr lang="en-US" sz="2400" b="1" dirty="0">
                <a:sym typeface="Wingdings"/>
              </a:rPr>
              <a:t>∙ </a:t>
            </a:r>
            <a:r>
              <a:rPr lang="en-US" sz="2400" dirty="0">
                <a:sym typeface="Wingdings"/>
              </a:rPr>
              <a:t>P</a:t>
            </a:r>
            <a:r>
              <a:rPr lang="en-US" sz="2400" baseline="-25000" dirty="0">
                <a:sym typeface="Wingdings"/>
              </a:rPr>
              <a:t>2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(</a:t>
            </a:r>
            <a:r>
              <a:rPr lang="en-US" sz="2400" b="1" dirty="0"/>
              <a:t>x</a:t>
            </a:r>
            <a:r>
              <a:rPr lang="en-US" sz="2400" dirty="0"/>
              <a:t>))</a:t>
            </a:r>
            <a:endParaRPr lang="en-US" sz="24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20173" r="22216" b="25015"/>
          <a:stretch/>
        </p:blipFill>
        <p:spPr>
          <a:xfrm flipV="1">
            <a:off x="1320596" y="1671089"/>
            <a:ext cx="2511366" cy="2987987"/>
          </a:xfrm>
          <a:prstGeom prst="rect">
            <a:avLst/>
          </a:prstGeom>
        </p:spPr>
      </p:pic>
      <p:pic>
        <p:nvPicPr>
          <p:cNvPr id="21" name="Picture 20" descr="MPEB Floor Plan Extract 7th.gif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7" t="15118" r="16846" b="53418"/>
          <a:stretch/>
        </p:blipFill>
        <p:spPr>
          <a:xfrm>
            <a:off x="1333095" y="1675635"/>
            <a:ext cx="2491889" cy="2976463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159" y="1647501"/>
            <a:ext cx="621707" cy="6589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41818" y="1633234"/>
            <a:ext cx="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inion Pro"/>
                <a:cs typeface="Minion Pro"/>
              </a:rPr>
              <a:t>AP 1</a:t>
            </a:r>
            <a:endParaRPr lang="en-US" b="1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801789" y="4797265"/>
            <a:ext cx="2342211" cy="548716"/>
            <a:chOff x="6343805" y="398448"/>
            <a:chExt cx="2342211" cy="548716"/>
          </a:xfrm>
        </p:grpSpPr>
        <p:sp>
          <p:nvSpPr>
            <p:cNvPr id="15" name="Rectangle 14"/>
            <p:cNvSpPr/>
            <p:nvPr/>
          </p:nvSpPr>
          <p:spPr>
            <a:xfrm>
              <a:off x="6625823" y="767780"/>
              <a:ext cx="1787485" cy="179384"/>
            </a:xfrm>
            <a:prstGeom prst="rect">
              <a:avLst/>
            </a:prstGeom>
            <a:gradFill flip="none" rotWithShape="1">
              <a:gsLst>
                <a:gs pos="88000">
                  <a:schemeClr val="bg1"/>
                </a:gs>
                <a:gs pos="52000">
                  <a:srgbClr val="800000"/>
                </a:gs>
                <a:gs pos="0">
                  <a:schemeClr val="tx1"/>
                </a:gs>
              </a:gsLst>
              <a:lin ang="0" scaled="1"/>
              <a:tileRect/>
            </a:gradFill>
            <a:ln w="28575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43805" y="39844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  <a:latin typeface="Minion Pro"/>
                  <a:cs typeface="Minion Pro"/>
                </a:rPr>
                <a:t>Likely</a:t>
              </a:r>
              <a:endParaRPr lang="en-US" b="1" dirty="0">
                <a:solidFill>
                  <a:srgbClr val="800000"/>
                </a:solidFill>
                <a:latin typeface="Minion Pro"/>
                <a:cs typeface="Minion Pro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80613" y="39844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Minion Pro"/>
                  <a:cs typeface="Minion Pro"/>
                </a:rPr>
                <a:t>Unlikely</a:t>
              </a:r>
              <a:endParaRPr lang="en-US" b="1" dirty="0">
                <a:latin typeface="Minion Pro"/>
                <a:cs typeface="Minion Pro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the 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7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35 0 " pathEditMode="relative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35 0 " pathEditMode="relative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35 0 " pathEditMode="relative" ptsTypes="AA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35 0 " pathEditMode="relative" ptsTypes="AA">
                                      <p:cBhvr>
                                        <p:cTn id="1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7 L -0.22578 0.0007 " pathEditMode="relative" ptsTypes="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39999" y="1454726"/>
            <a:ext cx="4223499" cy="5047215"/>
            <a:chOff x="4571998" y="1243479"/>
            <a:chExt cx="4353502" cy="5148998"/>
          </a:xfrm>
        </p:grpSpPr>
        <p:pic>
          <p:nvPicPr>
            <p:cNvPr id="2" name="Picture 1" descr="n7_AP36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24" t="22923" r="11728" b="17287"/>
            <a:stretch/>
          </p:blipFill>
          <p:spPr>
            <a:xfrm>
              <a:off x="4571999" y="1243479"/>
              <a:ext cx="4353501" cy="5148998"/>
            </a:xfrm>
            <a:prstGeom prst="rect">
              <a:avLst/>
            </a:prstGeom>
          </p:spPr>
        </p:pic>
        <p:pic>
          <p:nvPicPr>
            <p:cNvPr id="4" name="Picture 3" descr="MPEB Floor Plan Extract 7th.gif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8" t="15260" r="16808" b="53419"/>
            <a:stretch/>
          </p:blipFill>
          <p:spPr>
            <a:xfrm>
              <a:off x="4571998" y="1243479"/>
              <a:ext cx="4353500" cy="5148997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8938" y="1337596"/>
              <a:ext cx="816573" cy="86555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6626910" y="2351572"/>
              <a:ext cx="666480" cy="110956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8430" y="4360566"/>
              <a:ext cx="816573" cy="86555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449939" y="1524781"/>
              <a:ext cx="80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Minion Pro"/>
                  <a:cs typeface="Minion Pro"/>
                </a:rPr>
                <a:t>AP 1</a:t>
              </a:r>
              <a:endParaRPr lang="en-US" sz="2400" b="1" dirty="0">
                <a:latin typeface="Minion Pro"/>
                <a:cs typeface="Minion Pro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44148" y="4715607"/>
              <a:ext cx="80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Minion Pro"/>
                  <a:cs typeface="Minion Pro"/>
                </a:rPr>
                <a:t>AP 2</a:t>
              </a:r>
              <a:endParaRPr lang="en-US" sz="2400" b="1" dirty="0">
                <a:latin typeface="Minion Pro"/>
                <a:cs typeface="Minion Pro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87012" y="4283784"/>
            <a:ext cx="3793166" cy="2016320"/>
            <a:chOff x="287012" y="4283784"/>
            <a:chExt cx="3793166" cy="2016320"/>
          </a:xfrm>
        </p:grpSpPr>
        <p:sp>
          <p:nvSpPr>
            <p:cNvPr id="19" name="TextBox 18"/>
            <p:cNvSpPr txBox="1"/>
            <p:nvPr/>
          </p:nvSpPr>
          <p:spPr>
            <a:xfrm>
              <a:off x="287012" y="4424092"/>
              <a:ext cx="2079806" cy="59503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dirty="0" smtClean="0">
                  <a:latin typeface="Minion Pro"/>
                  <a:cs typeface="Minion Pro"/>
                </a:rPr>
                <a:t>APs’ multipath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smtClean="0">
                  <a:latin typeface="Minion Pro"/>
                  <a:cs typeface="Minion Pro"/>
                </a:rPr>
                <a:t>agrees </a:t>
              </a:r>
              <a:r>
                <a:rPr lang="en-US" sz="2000" dirty="0" smtClean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✗</a:t>
              </a:r>
              <a:endParaRPr lang="en-US" sz="2000" dirty="0">
                <a:latin typeface="Minion Pro"/>
                <a:cs typeface="Minion Pro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2005935" y="4283784"/>
              <a:ext cx="1538654" cy="308548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005935" y="5017786"/>
              <a:ext cx="2074243" cy="1282318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886442" y="2222629"/>
            <a:ext cx="2072831" cy="640643"/>
            <a:chOff x="6343805" y="398448"/>
            <a:chExt cx="2342211" cy="548716"/>
          </a:xfrm>
        </p:grpSpPr>
        <p:sp>
          <p:nvSpPr>
            <p:cNvPr id="30" name="Rectangle 29"/>
            <p:cNvSpPr/>
            <p:nvPr/>
          </p:nvSpPr>
          <p:spPr>
            <a:xfrm>
              <a:off x="6625823" y="767780"/>
              <a:ext cx="1787485" cy="179384"/>
            </a:xfrm>
            <a:prstGeom prst="rect">
              <a:avLst/>
            </a:prstGeom>
            <a:gradFill flip="none" rotWithShape="1">
              <a:gsLst>
                <a:gs pos="21000">
                  <a:schemeClr val="accent2">
                    <a:lumMod val="50000"/>
                  </a:schemeClr>
                </a:gs>
                <a:gs pos="88000">
                  <a:prstClr val="white"/>
                </a:gs>
                <a:gs pos="52000">
                  <a:srgbClr val="800000"/>
                </a:gs>
              </a:gsLst>
              <a:lin ang="0" scaled="1"/>
              <a:tileRect/>
            </a:gradFill>
            <a:ln w="28575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43805" y="39844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  <a:latin typeface="Minion Pro"/>
                  <a:cs typeface="Minion Pro"/>
                </a:rPr>
                <a:t>Likely</a:t>
              </a:r>
              <a:endParaRPr lang="en-US" b="1" dirty="0">
                <a:solidFill>
                  <a:srgbClr val="800000"/>
                </a:solidFill>
                <a:latin typeface="Minion Pro"/>
                <a:cs typeface="Minion Pro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80613" y="39844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Minion Pro"/>
                  <a:cs typeface="Minion Pro"/>
                </a:rPr>
                <a:t>Unlikely</a:t>
              </a:r>
              <a:endParaRPr lang="en-US" b="1" dirty="0">
                <a:latin typeface="Minion Pro"/>
                <a:cs typeface="Minion Pro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594816" y="3279211"/>
            <a:ext cx="2905108" cy="2611888"/>
            <a:chOff x="3594816" y="3279211"/>
            <a:chExt cx="2905108" cy="2611888"/>
          </a:xfrm>
        </p:grpSpPr>
        <p:sp>
          <p:nvSpPr>
            <p:cNvPr id="28" name="TextBox 27"/>
            <p:cNvSpPr txBox="1"/>
            <p:nvPr/>
          </p:nvSpPr>
          <p:spPr>
            <a:xfrm>
              <a:off x="4325902" y="4721459"/>
              <a:ext cx="2174022" cy="707886"/>
            </a:xfrm>
            <a:prstGeom prst="rect">
              <a:avLst/>
            </a:prstGeom>
            <a:solidFill>
              <a:srgbClr val="CCFFCC"/>
            </a:solidFill>
            <a:ln w="28575" cmpd="sng">
              <a:solidFill>
                <a:schemeClr val="tx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Minion Pro"/>
                  <a:cs typeface="Minion Pro"/>
                </a:rPr>
                <a:t>Multipath cancels</a:t>
              </a:r>
            </a:p>
            <a:p>
              <a:pPr algn="ctr"/>
              <a:r>
                <a:rPr lang="en-US" sz="2000" dirty="0" smtClean="0">
                  <a:latin typeface="Minion Pro"/>
                  <a:cs typeface="Minion Pro"/>
                </a:rPr>
                <a:t>(APs disagree) </a:t>
              </a:r>
              <a:r>
                <a:rPr lang="en-US" sz="2000" dirty="0">
                  <a:solidFill>
                    <a:srgbClr val="008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sz="2000" dirty="0">
                <a:latin typeface="Minion Pro"/>
                <a:cs typeface="Minion Pro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5341809" y="5429346"/>
              <a:ext cx="299096" cy="4617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3594816" y="3279211"/>
              <a:ext cx="1026066" cy="1442248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47883" y="3442541"/>
            <a:ext cx="2526491" cy="707886"/>
            <a:chOff x="4447883" y="3442541"/>
            <a:chExt cx="2526491" cy="707886"/>
          </a:xfrm>
        </p:grpSpPr>
        <p:cxnSp>
          <p:nvCxnSpPr>
            <p:cNvPr id="22" name="Straight Arrow Connector 21"/>
            <p:cNvCxnSpPr>
              <a:stCxn id="20" idx="1"/>
            </p:cNvCxnSpPr>
            <p:nvPr/>
          </p:nvCxnSpPr>
          <p:spPr>
            <a:xfrm flipH="1" flipV="1">
              <a:off x="4447883" y="3442545"/>
              <a:ext cx="594048" cy="353939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041931" y="3442541"/>
              <a:ext cx="1932443" cy="707886"/>
            </a:xfrm>
            <a:prstGeom prst="rect">
              <a:avLst/>
            </a:prstGeom>
            <a:solidFill>
              <a:srgbClr val="CCFFCC"/>
            </a:solidFill>
            <a:ln w="28575" cmpd="sng">
              <a:solidFill>
                <a:srgbClr val="00000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Minion Pro"/>
                  <a:cs typeface="Minion Pro"/>
                </a:rPr>
                <a:t>APs’ direct paths reinforce </a:t>
              </a:r>
              <a:r>
                <a:rPr lang="en-US" sz="2000" dirty="0" smtClean="0">
                  <a:solidFill>
                    <a:srgbClr val="008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sz="2000" dirty="0">
                <a:solidFill>
                  <a:srgbClr val="008000"/>
                </a:solidFill>
                <a:latin typeface="Minion Pro"/>
                <a:cs typeface="Minion Pro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cancels multipath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00562-6296-9E41-94C7-4DAE5BF4E44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93818" y="1339273"/>
            <a:ext cx="4453793" cy="5206999"/>
            <a:chOff x="4565803" y="1243479"/>
            <a:chExt cx="4578197" cy="5217402"/>
          </a:xfrm>
        </p:grpSpPr>
        <p:pic>
          <p:nvPicPr>
            <p:cNvPr id="2" name="Picture 1" descr="n7_AP23456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7" t="23030" r="11503" b="17181"/>
            <a:stretch/>
          </p:blipFill>
          <p:spPr>
            <a:xfrm>
              <a:off x="4565803" y="1243479"/>
              <a:ext cx="4359696" cy="5148998"/>
            </a:xfrm>
            <a:prstGeom prst="rect">
              <a:avLst/>
            </a:prstGeom>
          </p:spPr>
        </p:pic>
        <p:pic>
          <p:nvPicPr>
            <p:cNvPr id="4" name="Picture 3" descr="MPEB Floor Plan Extract 7th.gif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84" t="15261" r="16808" b="53420"/>
            <a:stretch/>
          </p:blipFill>
          <p:spPr>
            <a:xfrm>
              <a:off x="4626908" y="1357157"/>
              <a:ext cx="4321363" cy="5103724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sp>
          <p:nvSpPr>
            <p:cNvPr id="30" name="Multiply 29"/>
            <p:cNvSpPr/>
            <p:nvPr/>
          </p:nvSpPr>
          <p:spPr>
            <a:xfrm>
              <a:off x="4818106" y="4707770"/>
              <a:ext cx="368916" cy="399659"/>
            </a:xfrm>
            <a:prstGeom prst="mathMultiply">
              <a:avLst>
                <a:gd name="adj1" fmla="val 2865"/>
              </a:avLst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 smtClean="0">
                <a:solidFill>
                  <a:srgbClr val="008000"/>
                </a:solidFill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6864927" y="1986446"/>
              <a:ext cx="666480" cy="110956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8430" y="4360566"/>
              <a:ext cx="816573" cy="86555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27427" y="4227411"/>
              <a:ext cx="816573" cy="865552"/>
            </a:xfrm>
            <a:prstGeom prst="rect">
              <a:avLst/>
            </a:prstGeom>
          </p:spPr>
        </p:pic>
        <p:sp>
          <p:nvSpPr>
            <p:cNvPr id="41" name="5-Point Star 40"/>
            <p:cNvSpPr/>
            <p:nvPr/>
          </p:nvSpPr>
          <p:spPr>
            <a:xfrm>
              <a:off x="8219389" y="4509601"/>
              <a:ext cx="296176" cy="296176"/>
            </a:xfrm>
            <a:prstGeom prst="star5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8938" y="1337596"/>
              <a:ext cx="816573" cy="865552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449939" y="1524781"/>
              <a:ext cx="80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Minion Pro"/>
                  <a:cs typeface="Minion Pro"/>
                </a:rPr>
                <a:t>AP 1</a:t>
              </a:r>
              <a:endParaRPr lang="en-US" sz="2400" b="1" dirty="0">
                <a:latin typeface="Minion Pro"/>
                <a:cs typeface="Minion Pro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44148" y="4715607"/>
              <a:ext cx="80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Minion Pro"/>
                  <a:cs typeface="Minion Pro"/>
                </a:rPr>
                <a:t>AP 2</a:t>
              </a:r>
              <a:endParaRPr lang="en-US" sz="2400" b="1" dirty="0">
                <a:latin typeface="Minion Pro"/>
                <a:cs typeface="Minion Pro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887017" y="4858128"/>
              <a:ext cx="80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Minion Pro"/>
                  <a:cs typeface="Minion Pro"/>
                </a:rPr>
                <a:t>AP 3</a:t>
              </a:r>
              <a:endParaRPr lang="en-US" sz="2400" b="1" dirty="0">
                <a:latin typeface="Minion Pro"/>
                <a:cs typeface="Minion Pro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330408" y="3024075"/>
            <a:ext cx="2127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inion Pro"/>
                <a:cs typeface="Minion Pro"/>
              </a:rPr>
              <a:t>Direct path</a:t>
            </a:r>
            <a:endParaRPr lang="en-US" sz="2400" dirty="0">
              <a:latin typeface="Minion Pro"/>
              <a:cs typeface="Minion Pro"/>
            </a:endParaRPr>
          </a:p>
        </p:txBody>
      </p:sp>
      <p:cxnSp>
        <p:nvCxnSpPr>
          <p:cNvPr id="49" name="Straight Arrow Connector 48"/>
          <p:cNvCxnSpPr>
            <a:stCxn id="47" idx="1"/>
          </p:cNvCxnSpPr>
          <p:nvPr/>
        </p:nvCxnSpPr>
        <p:spPr>
          <a:xfrm flipH="1">
            <a:off x="5023000" y="3254908"/>
            <a:ext cx="307408" cy="1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47137" y="2555932"/>
            <a:ext cx="2745139" cy="707886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Multipath cancels</a:t>
            </a:r>
          </a:p>
          <a:p>
            <a:pPr algn="ctr"/>
            <a:r>
              <a:rPr lang="en-US" sz="2000" dirty="0" smtClean="0">
                <a:latin typeface="Minion Pro"/>
                <a:cs typeface="Minion Pro"/>
              </a:rPr>
              <a:t>(APs 1, 2, 3 disagree) </a:t>
            </a:r>
            <a:r>
              <a:rPr lang="en-US" sz="20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2000" dirty="0">
              <a:latin typeface="Minion Pro"/>
              <a:cs typeface="Minion Pro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846455" y="2124364"/>
            <a:ext cx="2124363" cy="715818"/>
            <a:chOff x="6343805" y="398448"/>
            <a:chExt cx="2342211" cy="548716"/>
          </a:xfrm>
        </p:grpSpPr>
        <p:sp>
          <p:nvSpPr>
            <p:cNvPr id="19" name="Rectangle 18"/>
            <p:cNvSpPr/>
            <p:nvPr/>
          </p:nvSpPr>
          <p:spPr>
            <a:xfrm>
              <a:off x="6625823" y="767780"/>
              <a:ext cx="1787485" cy="179384"/>
            </a:xfrm>
            <a:prstGeom prst="rect">
              <a:avLst/>
            </a:prstGeom>
            <a:gradFill flip="none" rotWithShape="1">
              <a:gsLst>
                <a:gs pos="21000">
                  <a:schemeClr val="accent2">
                    <a:lumMod val="50000"/>
                  </a:schemeClr>
                </a:gs>
                <a:gs pos="88000">
                  <a:prstClr val="white"/>
                </a:gs>
                <a:gs pos="52000">
                  <a:srgbClr val="800000"/>
                </a:gs>
              </a:gsLst>
              <a:lin ang="0" scaled="1"/>
              <a:tileRect/>
            </a:gradFill>
            <a:ln w="28575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43805" y="39844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  <a:latin typeface="Minion Pro"/>
                  <a:cs typeface="Minion Pro"/>
                </a:rPr>
                <a:t>Likely</a:t>
              </a:r>
              <a:endParaRPr lang="en-US" b="1" dirty="0">
                <a:solidFill>
                  <a:srgbClr val="800000"/>
                </a:solidFill>
                <a:latin typeface="Minion Pro"/>
                <a:cs typeface="Minion Pro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0613" y="39844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Minion Pro"/>
                  <a:cs typeface="Minion Pro"/>
                </a:rPr>
                <a:t>Unlikely</a:t>
              </a:r>
              <a:endParaRPr lang="en-US" b="1" dirty="0">
                <a:latin typeface="Minion Pro"/>
                <a:cs typeface="Minion Pro"/>
              </a:endParaRPr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59364" cy="1066800"/>
          </a:xfrm>
        </p:spPr>
        <p:txBody>
          <a:bodyPr/>
          <a:lstStyle/>
          <a:p>
            <a:r>
              <a:rPr lang="en-US" dirty="0" smtClean="0"/>
              <a:t>Combination cancels multipath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00562-6296-9E41-94C7-4DAE5BF4E44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14314" y="1772815"/>
            <a:ext cx="4347103" cy="2957935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altLang="zh-CN" sz="2200" dirty="0" smtClean="0">
                <a:ea typeface="宋体" pitchFamily="2" charset="-122"/>
              </a:rPr>
              <a:t>5 -10 samples needed</a:t>
            </a:r>
            <a:endParaRPr lang="en-US" altLang="zh-CN" sz="2200" dirty="0">
              <a:solidFill>
                <a:srgbClr val="000000"/>
              </a:solidFill>
              <a:ea typeface="宋体" pitchFamily="2" charset="-122"/>
            </a:endParaRPr>
          </a:p>
          <a:p>
            <a:pPr lvl="1">
              <a:buClr>
                <a:srgbClr val="0070C0"/>
              </a:buClr>
            </a:pPr>
            <a:r>
              <a:rPr lang="en-US" altLang="zh-CN" sz="1800" dirty="0" smtClean="0">
                <a:ea typeface="宋体" pitchFamily="2" charset="-122"/>
              </a:rPr>
              <a:t>0.25 </a:t>
            </a:r>
            <a:r>
              <a:rPr lang="en-US" altLang="zh-CN" sz="1800" dirty="0">
                <a:ea typeface="宋体" pitchFamily="2" charset="-122"/>
              </a:rPr>
              <a:t>u</a:t>
            </a:r>
            <a:r>
              <a:rPr lang="en-US" altLang="zh-CN" sz="1800" dirty="0" smtClean="0">
                <a:ea typeface="宋体" pitchFamily="2" charset="-122"/>
              </a:rPr>
              <a:t>s at a 40Mhz sampling rate</a:t>
            </a:r>
          </a:p>
          <a:p>
            <a:pPr lvl="1">
              <a:buClr>
                <a:srgbClr val="0070C0"/>
              </a:buClr>
            </a:pPr>
            <a:endParaRPr lang="en-US" altLang="zh-CN" sz="2200" b="1" dirty="0">
              <a:solidFill>
                <a:srgbClr val="FF0000"/>
              </a:solidFill>
              <a:ea typeface="宋体" pitchFamily="2" charset="-122"/>
            </a:endParaRPr>
          </a:p>
          <a:p>
            <a:pPr>
              <a:buClr>
                <a:srgbClr val="0070C0"/>
              </a:buClr>
            </a:pPr>
            <a:r>
              <a:rPr lang="en-US" altLang="zh-CN" sz="2200" dirty="0" smtClean="0">
                <a:ea typeface="宋体" pitchFamily="2" charset="-122"/>
              </a:rPr>
              <a:t>No need to decode the packet content </a:t>
            </a:r>
          </a:p>
          <a:p>
            <a:pPr>
              <a:buClr>
                <a:srgbClr val="0070C0"/>
              </a:buClr>
            </a:pPr>
            <a:endParaRPr lang="en-US" altLang="zh-CN" sz="2200" dirty="0">
              <a:ea typeface="宋体" pitchFamily="2" charset="-122"/>
            </a:endParaRPr>
          </a:p>
          <a:p>
            <a:pPr>
              <a:buClr>
                <a:srgbClr val="0070C0"/>
              </a:buClr>
            </a:pPr>
            <a:r>
              <a:rPr lang="en-US" altLang="zh-CN" sz="2200" dirty="0">
                <a:ea typeface="宋体" pitchFamily="2" charset="-122"/>
              </a:rPr>
              <a:t>P</a:t>
            </a:r>
            <a:r>
              <a:rPr lang="en-US" altLang="zh-CN" sz="2200" dirty="0" smtClean="0">
                <a:ea typeface="宋体" pitchFamily="2" charset="-122"/>
              </a:rPr>
              <a:t>rocessing at the AP side</a:t>
            </a:r>
            <a:endParaRPr lang="en-US" altLang="zh-CN" sz="2200" dirty="0">
              <a:ea typeface="宋体" pitchFamily="2" charset="-122"/>
            </a:endParaRPr>
          </a:p>
          <a:p>
            <a:pPr lvl="1">
              <a:buClr>
                <a:srgbClr val="0070C0"/>
              </a:buClr>
            </a:pPr>
            <a:endParaRPr lang="en-US" altLang="zh-CN" sz="18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810868" y="5331312"/>
            <a:ext cx="764122" cy="414862"/>
          </a:xfrm>
          <a:prstGeom prst="rect">
            <a:avLst/>
          </a:prstGeom>
          <a:solidFill>
            <a:schemeClr val="accent6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923056" y="5348240"/>
            <a:ext cx="22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b="1" dirty="0"/>
          </a:p>
        </p:txBody>
      </p:sp>
      <p:sp>
        <p:nvSpPr>
          <p:cNvPr id="69" name="Rectangle 68"/>
          <p:cNvSpPr/>
          <p:nvPr/>
        </p:nvSpPr>
        <p:spPr>
          <a:xfrm>
            <a:off x="2593070" y="5339970"/>
            <a:ext cx="6222847" cy="396196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  <a:ln w="28575" cmpd="sng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677234" y="5309372"/>
            <a:ext cx="2292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Packet body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21683" y="5815254"/>
            <a:ext cx="2292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+mj-lt"/>
              </a:rPr>
              <a:t>Preamble part</a:t>
            </a:r>
            <a:endParaRPr lang="en-US" sz="2200" b="1" dirty="0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995869" y="5335546"/>
            <a:ext cx="45719" cy="406394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02" y="1700807"/>
            <a:ext cx="4014426" cy="3058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ArrayTrack</a:t>
            </a:r>
            <a:r>
              <a:rPr lang="en-US" dirty="0" smtClean="0"/>
              <a:t> is robust and real-time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Motivation of Wi-Fi based localization</a:t>
            </a:r>
          </a:p>
          <a:p>
            <a:r>
              <a:rPr lang="en-US" altLang="zh-CN" dirty="0" smtClean="0"/>
              <a:t>Angle of Arrival (</a:t>
            </a:r>
            <a:r>
              <a:rPr lang="en-US" altLang="zh-CN" dirty="0" err="1" smtClean="0"/>
              <a:t>AoA</a:t>
            </a:r>
            <a:r>
              <a:rPr lang="en-US" altLang="zh-CN" dirty="0" smtClean="0"/>
              <a:t>) based localization</a:t>
            </a:r>
          </a:p>
          <a:p>
            <a:r>
              <a:rPr lang="en-US" altLang="zh-CN" dirty="0" smtClean="0"/>
              <a:t>Time Difference of Arrival (</a:t>
            </a:r>
            <a:r>
              <a:rPr lang="en-US" altLang="zh-CN" dirty="0" err="1" smtClean="0"/>
              <a:t>TDoA</a:t>
            </a:r>
            <a:r>
              <a:rPr lang="en-US" altLang="zh-CN" dirty="0" smtClean="0"/>
              <a:t>) based localization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094" y="1523992"/>
            <a:ext cx="4987637" cy="143163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Software defined radios</a:t>
            </a:r>
          </a:p>
          <a:p>
            <a:pPr marL="0" indent="0" algn="ctr">
              <a:buNone/>
            </a:pPr>
            <a:r>
              <a:rPr lang="en-US" sz="2400" dirty="0" smtClean="0"/>
              <a:t> Rice WARP v2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Maxim 2829 RF transceiver</a:t>
            </a:r>
            <a:endParaRPr lang="en-US" dirty="0"/>
          </a:p>
        </p:txBody>
      </p:sp>
      <p:pic>
        <p:nvPicPr>
          <p:cNvPr id="12" name="Picture 11" descr="IMG_5791.JPG"/>
          <p:cNvPicPr>
            <a:picLocks noChangeAspect="1"/>
          </p:cNvPicPr>
          <p:nvPr/>
        </p:nvPicPr>
        <p:blipFill rotWithShape="1">
          <a:blip r:embed="rId3"/>
          <a:srcRect l="396" t="12906" r="52099" b="-1355"/>
          <a:stretch/>
        </p:blipFill>
        <p:spPr>
          <a:xfrm>
            <a:off x="604114" y="3209566"/>
            <a:ext cx="4926165" cy="250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M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70" y="3198683"/>
            <a:ext cx="2447637" cy="248523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2"/>
          </p:nvPr>
        </p:nvSpPr>
        <p:spPr>
          <a:xfrm>
            <a:off x="5287823" y="1523989"/>
            <a:ext cx="3604491" cy="1468579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  </a:t>
            </a:r>
            <a:r>
              <a:rPr lang="en-US" sz="2400" b="1" dirty="0" smtClean="0">
                <a:solidFill>
                  <a:srgbClr val="008DBB"/>
                </a:solidFill>
              </a:rPr>
              <a:t>Commodity hardware  </a:t>
            </a:r>
          </a:p>
          <a:p>
            <a:pPr marL="0" indent="0" algn="ctr">
              <a:buNone/>
            </a:pPr>
            <a:r>
              <a:rPr lang="en-US" sz="2400" dirty="0" smtClean="0"/>
              <a:t> Intel Mini PC</a:t>
            </a:r>
          </a:p>
          <a:p>
            <a:pPr marL="0" indent="0" algn="ctr">
              <a:buNone/>
            </a:pPr>
            <a:r>
              <a:rPr lang="en-US" sz="2400" dirty="0" smtClean="0"/>
              <a:t>Intel 5300 Wi-Fi card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00562-6296-9E41-94C7-4DAE5BF4E44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rrayTra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569" y="1835728"/>
            <a:ext cx="8148525" cy="45835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42636" y="1420092"/>
            <a:ext cx="556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Great thanks to Jon </a:t>
            </a:r>
            <a:r>
              <a:rPr lang="en-US" i="1" dirty="0" err="1" smtClean="0">
                <a:latin typeface="+mj-lt"/>
              </a:rPr>
              <a:t>Gjengset</a:t>
            </a:r>
            <a:r>
              <a:rPr lang="en-US" i="1" dirty="0" smtClean="0">
                <a:latin typeface="+mj-lt"/>
              </a:rPr>
              <a:t> for this video</a:t>
            </a:r>
            <a:endParaRPr lang="en-US" i="1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00562-6296-9E41-94C7-4DAE5BF4E44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jobtalk_all_01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82" y="1674091"/>
            <a:ext cx="5781938" cy="479136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3336611" y="3752273"/>
            <a:ext cx="3071116" cy="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373092" y="3761933"/>
            <a:ext cx="19218" cy="2045429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3278907" y="2946404"/>
            <a:ext cx="2563092" cy="598050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400" dirty="0" smtClean="0"/>
              <a:t>Median accuracy:75 cm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ArrayTrack</a:t>
            </a:r>
            <a:r>
              <a:rPr lang="en-US" dirty="0" smtClean="0"/>
              <a:t> is highly accurate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obtalk_all_02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94" y="1676975"/>
            <a:ext cx="5796915" cy="48037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3336610" y="3775362"/>
            <a:ext cx="2817117" cy="11546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130635" y="3773479"/>
            <a:ext cx="19218" cy="2045429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3405909" y="2992585"/>
            <a:ext cx="2586182" cy="598051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400" dirty="0" smtClean="0"/>
              <a:t>Median accuracy:46 cm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err="1" smtClean="0"/>
              <a:t>ArrayTrack</a:t>
            </a:r>
            <a:r>
              <a:rPr lang="en-US" dirty="0" smtClean="0"/>
              <a:t> is highly accurate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obtalk_all_03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3" y="1676964"/>
            <a:ext cx="5796915" cy="48037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3325093" y="3775362"/>
            <a:ext cx="2632364" cy="11546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57460" y="3750389"/>
            <a:ext cx="19218" cy="2045429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3302002" y="3073403"/>
            <a:ext cx="2597726" cy="574960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400" dirty="0" smtClean="0"/>
              <a:t>Median accuracy:31 cm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err="1" smtClean="0"/>
              <a:t>ArrayTrack</a:t>
            </a:r>
            <a:r>
              <a:rPr lang="en-US" dirty="0" smtClean="0"/>
              <a:t> is highly accurate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obtalk_all_04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00" y="1679845"/>
            <a:ext cx="5796915" cy="48037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3336611" y="3786907"/>
            <a:ext cx="2493844" cy="11546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661727" y="1720273"/>
            <a:ext cx="23105" cy="4121728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807375" y="3773479"/>
            <a:ext cx="19218" cy="2045429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424547" y="3881585"/>
            <a:ext cx="2643908" cy="621143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400" dirty="0" smtClean="0"/>
              <a:t>Median accuracy:25 cm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153729" y="4410364"/>
            <a:ext cx="2690090" cy="588818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600" dirty="0" smtClean="0"/>
              <a:t>Worst case:1.5 m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err="1" smtClean="0"/>
              <a:t>ArrayTrack</a:t>
            </a:r>
            <a:r>
              <a:rPr lang="en-US" dirty="0" smtClean="0"/>
              <a:t> is highly accurate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1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of Wi-Fi based localization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Angle of Arrival (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AoA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based localization</a:t>
            </a:r>
          </a:p>
          <a:p>
            <a:r>
              <a:rPr lang="en-US" altLang="zh-CN" dirty="0" smtClean="0"/>
              <a:t>Time Difference of Arrival (</a:t>
            </a:r>
            <a:r>
              <a:rPr lang="en-US" altLang="zh-CN" dirty="0" err="1" smtClean="0"/>
              <a:t>TDoA</a:t>
            </a:r>
            <a:r>
              <a:rPr lang="en-US" altLang="zh-CN" dirty="0" smtClean="0"/>
              <a:t>) based </a:t>
            </a:r>
            <a:r>
              <a:rPr lang="en-US" altLang="zh-CN" dirty="0" smtClean="0"/>
              <a:t>localization</a:t>
            </a:r>
          </a:p>
          <a:p>
            <a:pPr lvl="1"/>
            <a:r>
              <a:rPr lang="en-US" altLang="zh-CN" dirty="0" err="1" smtClean="0"/>
              <a:t>ToneTrack</a:t>
            </a:r>
            <a:r>
              <a:rPr lang="en-US" altLang="zh-CN" dirty="0" smtClean="0"/>
              <a:t> (Mobicom’15)</a:t>
            </a:r>
            <a:endParaRPr lang="en-US" altLang="zh-CN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011392" y="2316535"/>
          <a:ext cx="7158183" cy="1444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061"/>
                <a:gridCol w="2386061"/>
                <a:gridCol w="238606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Physical layer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Bandwidth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Raw</a:t>
                      </a:r>
                      <a:r>
                        <a:rPr lang="en-US" sz="2400" baseline="0" dirty="0" smtClean="0"/>
                        <a:t> resolution </a:t>
                      </a:r>
                      <a:endParaRPr lang="en-US" sz="2400" dirty="0"/>
                    </a:p>
                  </a:txBody>
                  <a:tcPr/>
                </a:tc>
              </a:tr>
              <a:tr h="4935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802.11a/g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20</a:t>
                      </a:r>
                      <a:r>
                        <a:rPr lang="en-US" sz="2400" baseline="0" dirty="0" smtClean="0"/>
                        <a:t> MHz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r>
                        <a:rPr lang="en-US" sz="2400" baseline="0" dirty="0" smtClean="0"/>
                        <a:t> m</a:t>
                      </a:r>
                      <a:endParaRPr lang="en-US" sz="2400" dirty="0"/>
                    </a:p>
                  </a:txBody>
                  <a:tcPr/>
                </a:tc>
              </a:tr>
              <a:tr h="4935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802.11n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40 MHz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7.5 m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013705" y="2307321"/>
          <a:ext cx="7158183" cy="950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061"/>
                <a:gridCol w="2386061"/>
                <a:gridCol w="238606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Physical layer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Bandwidth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Raw</a:t>
                      </a:r>
                      <a:r>
                        <a:rPr lang="en-US" sz="2400" baseline="0" dirty="0" smtClean="0"/>
                        <a:t> resolution </a:t>
                      </a:r>
                      <a:endParaRPr lang="en-US" sz="2400" dirty="0"/>
                    </a:p>
                  </a:txBody>
                  <a:tcPr/>
                </a:tc>
              </a:tr>
              <a:tr h="4935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802.11a/g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20</a:t>
                      </a:r>
                      <a:r>
                        <a:rPr lang="en-US" sz="2400" baseline="0" dirty="0" smtClean="0"/>
                        <a:t> MHz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r>
                        <a:rPr lang="en-US" sz="2400" baseline="0" dirty="0" smtClean="0"/>
                        <a:t> m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84645" y="3221180"/>
            <a:ext cx="1166087" cy="519548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02"/>
          <p:cNvSpPr txBox="1">
            <a:spLocks noGrp="1"/>
          </p:cNvSpPr>
          <p:nvPr>
            <p:ph idx="1"/>
          </p:nvPr>
        </p:nvSpPr>
        <p:spPr>
          <a:xfrm>
            <a:off x="1778000" y="4548909"/>
            <a:ext cx="5276273" cy="1593119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+mj-lt"/>
                <a:sym typeface="Wingdings"/>
              </a:rPr>
              <a:t>Wi-Fi bandwidth is limited</a:t>
            </a:r>
          </a:p>
          <a:p>
            <a:pPr marL="0" indent="0" algn="ctr">
              <a:buNone/>
            </a:pPr>
            <a:endParaRPr lang="en-US" b="1" dirty="0" smtClean="0">
              <a:latin typeface="+mj-lt"/>
              <a:sym typeface="Wingdings"/>
            </a:endParaRPr>
          </a:p>
          <a:p>
            <a:pPr marL="0" indent="0" algn="ctr">
              <a:buNone/>
            </a:pPr>
            <a:endParaRPr lang="en-US" b="1" dirty="0" smtClean="0">
              <a:latin typeface="+mj-lt"/>
              <a:sym typeface="Wingdings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+mj-lt"/>
                <a:sym typeface="Wingdings"/>
              </a:rPr>
              <a:t>Low localization accuracy</a:t>
            </a:r>
            <a:endParaRPr lang="en-US" b="1" dirty="0">
              <a:latin typeface="+mj-lt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01764" y="1473404"/>
            <a:ext cx="7553053" cy="47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charset="0"/>
              <a:buChar char="§"/>
            </a:pPr>
            <a:r>
              <a:rPr lang="en-US" sz="2600" b="1" dirty="0" smtClean="0"/>
              <a:t>Not popular with Wi-Fi</a:t>
            </a:r>
            <a:endParaRPr lang="en-US" sz="2600" b="1" i="1" dirty="0" smtClean="0"/>
          </a:p>
        </p:txBody>
      </p:sp>
      <p:sp>
        <p:nvSpPr>
          <p:cNvPr id="9" name="Down Arrow 8"/>
          <p:cNvSpPr/>
          <p:nvPr/>
        </p:nvSpPr>
        <p:spPr>
          <a:xfrm>
            <a:off x="4148974" y="5130344"/>
            <a:ext cx="446116" cy="538480"/>
          </a:xfrm>
          <a:prstGeom prst="downArrow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ToA</a:t>
            </a:r>
            <a:r>
              <a:rPr lang="en-US" dirty="0" smtClean="0"/>
              <a:t>/</a:t>
            </a:r>
            <a:r>
              <a:rPr lang="en-US" dirty="0" err="1" smtClean="0"/>
              <a:t>TDoA</a:t>
            </a:r>
            <a:r>
              <a:rPr lang="en-US" dirty="0" smtClean="0"/>
              <a:t> based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401763" y="1611950"/>
            <a:ext cx="8118781" cy="3825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US" b="1" dirty="0" smtClean="0">
                <a:solidFill>
                  <a:srgbClr val="000000"/>
                </a:solidFill>
              </a:rPr>
              <a:t>802.11ac supports higher bandwidth</a:t>
            </a:r>
          </a:p>
          <a:p>
            <a:pPr marL="514350" indent="-514350">
              <a:buFont typeface="+mj-lt"/>
              <a:buAutoNum type="arabicParenR"/>
            </a:pPr>
            <a:endParaRPr lang="en-US" b="1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b="1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b="1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b="1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Super</a:t>
            </a:r>
            <a:r>
              <a:rPr lang="en-US" b="1" dirty="0"/>
              <a:t>-resolution schemes can </a:t>
            </a:r>
            <a:r>
              <a:rPr lang="en-US" b="1" dirty="0" smtClean="0"/>
              <a:t>improve the raw resolution </a:t>
            </a:r>
            <a:r>
              <a:rPr lang="en-US" b="1" dirty="0"/>
              <a:t>by </a:t>
            </a:r>
            <a:r>
              <a:rPr lang="en-US" b="1" dirty="0" smtClean="0"/>
              <a:t>2x</a:t>
            </a:r>
          </a:p>
          <a:p>
            <a:pPr marL="400050" lvl="1" indent="0">
              <a:buNone/>
            </a:pPr>
            <a:endParaRPr lang="en-US" b="1" dirty="0"/>
          </a:p>
          <a:p>
            <a:pPr marL="285750" indent="-285750">
              <a:buFont typeface="Wingdings" charset="0"/>
              <a:buChar char="§"/>
            </a:pPr>
            <a:endParaRPr lang="en-US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828985" y="2538229"/>
          <a:ext cx="7158183" cy="950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061"/>
                <a:gridCol w="2386061"/>
                <a:gridCol w="238606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Physical layer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Bandwidth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Raw</a:t>
                      </a:r>
                      <a:r>
                        <a:rPr lang="en-US" sz="2400" baseline="0" dirty="0" smtClean="0"/>
                        <a:t> resolution </a:t>
                      </a:r>
                      <a:endParaRPr lang="en-US" sz="2400" dirty="0"/>
                    </a:p>
                  </a:txBody>
                  <a:tcPr/>
                </a:tc>
              </a:tr>
              <a:tr h="4935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802.11ac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&lt; 160</a:t>
                      </a:r>
                      <a:r>
                        <a:rPr lang="en-US" sz="2400" baseline="0" dirty="0" smtClean="0"/>
                        <a:t> MHz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&gt; 1.9 m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ontent Placeholder 102"/>
          <p:cNvSpPr txBox="1">
            <a:spLocks noGrp="1"/>
          </p:cNvSpPr>
          <p:nvPr>
            <p:ph idx="1"/>
          </p:nvPr>
        </p:nvSpPr>
        <p:spPr>
          <a:xfrm>
            <a:off x="1269995" y="5772727"/>
            <a:ext cx="6742550" cy="49244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Super-resolution scheme still has a limit !</a:t>
            </a:r>
            <a:endParaRPr lang="en-US" sz="2600" b="1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496374" y="1397001"/>
            <a:ext cx="3550804" cy="2992275"/>
            <a:chOff x="4496374" y="1397001"/>
            <a:chExt cx="3550804" cy="2992275"/>
          </a:xfrm>
        </p:grpSpPr>
        <p:pic>
          <p:nvPicPr>
            <p:cNvPr id="6" name="Picture 5" descr="nec_illustration-crop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374" y="1880748"/>
              <a:ext cx="3550804" cy="2508528"/>
            </a:xfrm>
            <a:prstGeom prst="rect">
              <a:avLst/>
            </a:prstGeom>
          </p:spPr>
        </p:pic>
        <p:sp>
          <p:nvSpPr>
            <p:cNvPr id="39" name="Oval 38"/>
            <p:cNvSpPr/>
            <p:nvPr/>
          </p:nvSpPr>
          <p:spPr>
            <a:xfrm>
              <a:off x="5873682" y="2636499"/>
              <a:ext cx="401023" cy="237681"/>
            </a:xfrm>
            <a:prstGeom prst="ellipse">
              <a:avLst/>
            </a:prstGeom>
            <a:noFill/>
            <a:ln w="254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157864" y="2082317"/>
              <a:ext cx="401023" cy="237681"/>
            </a:xfrm>
            <a:prstGeom prst="ellipse">
              <a:avLst/>
            </a:prstGeom>
            <a:noFill/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5355598" y="1953891"/>
              <a:ext cx="19823" cy="180006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050634" y="1990836"/>
              <a:ext cx="19823" cy="180006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Left Brace 42"/>
            <p:cNvSpPr/>
            <p:nvPr/>
          </p:nvSpPr>
          <p:spPr>
            <a:xfrm rot="5400000">
              <a:off x="5593772" y="1483606"/>
              <a:ext cx="219361" cy="692729"/>
            </a:xfrm>
            <a:prstGeom prst="leftBrace">
              <a:avLst>
                <a:gd name="adj1" fmla="val 55975"/>
                <a:gd name="adj2" fmla="val 50000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53364" y="1397001"/>
              <a:ext cx="7042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>
                  <a:latin typeface="+mj-lt"/>
                </a:rPr>
                <a:t>d</a:t>
              </a:r>
              <a:r>
                <a:rPr lang="en-US" b="1" i="1" baseline="-25000" dirty="0" err="1">
                  <a:latin typeface="+mj-lt"/>
                </a:rPr>
                <a:t>diff</a:t>
              </a:r>
              <a:endParaRPr lang="en-US" b="1" i="1" baseline="-25000" dirty="0">
                <a:latin typeface="+mj-lt"/>
              </a:endParaRPr>
            </a:p>
            <a:p>
              <a:endParaRPr lang="en-US" i="1" dirty="0"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35545" y="3902354"/>
            <a:ext cx="199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d</a:t>
            </a:r>
            <a:r>
              <a:rPr lang="en-US" sz="2400" b="1" i="1" baseline="-25000" dirty="0" smtClean="0">
                <a:latin typeface="+mj-lt"/>
              </a:rPr>
              <a:t>2</a:t>
            </a:r>
            <a:r>
              <a:rPr lang="en-US" sz="2400" b="1" i="1" dirty="0" smtClean="0">
                <a:latin typeface="+mj-lt"/>
              </a:rPr>
              <a:t> - d</a:t>
            </a:r>
            <a:r>
              <a:rPr lang="en-US" sz="2400" b="1" i="1" baseline="-25000" dirty="0" smtClean="0">
                <a:latin typeface="+mj-lt"/>
              </a:rPr>
              <a:t>1 </a:t>
            </a:r>
            <a:r>
              <a:rPr lang="en-US" sz="2400" b="1" i="1" dirty="0">
                <a:latin typeface="+mj-lt"/>
              </a:rPr>
              <a:t>= </a:t>
            </a:r>
            <a:r>
              <a:rPr lang="en-US" sz="2400" b="1" i="1" dirty="0" err="1" smtClean="0">
                <a:latin typeface="+mj-lt"/>
              </a:rPr>
              <a:t>d</a:t>
            </a:r>
            <a:r>
              <a:rPr lang="en-US" sz="2400" b="1" i="1" baseline="-25000" dirty="0" err="1" smtClean="0">
                <a:latin typeface="+mj-lt"/>
              </a:rPr>
              <a:t>diff</a:t>
            </a:r>
            <a:endParaRPr lang="en-US" sz="2400" b="1" i="1" baseline="-25000" dirty="0">
              <a:latin typeface="+mj-lt"/>
            </a:endParaRPr>
          </a:p>
        </p:txBody>
      </p:sp>
      <p:sp>
        <p:nvSpPr>
          <p:cNvPr id="25" name="Content Placeholder 102"/>
          <p:cNvSpPr txBox="1">
            <a:spLocks/>
          </p:cNvSpPr>
          <p:nvPr/>
        </p:nvSpPr>
        <p:spPr bwMode="auto">
          <a:xfrm>
            <a:off x="1457031" y="4712856"/>
            <a:ext cx="6324606" cy="830997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Super-resolution </a:t>
            </a:r>
            <a:r>
              <a:rPr lang="en-US" sz="2400" b="1" dirty="0" smtClean="0"/>
              <a:t>scheme improves </a:t>
            </a:r>
            <a:r>
              <a:rPr lang="en-US" sz="2400" b="1" dirty="0"/>
              <a:t>the </a:t>
            </a:r>
            <a:r>
              <a:rPr lang="en-US" sz="2400" b="1" dirty="0" smtClean="0"/>
              <a:t>raw resolution </a:t>
            </a:r>
            <a:r>
              <a:rPr lang="en-US" sz="2400" b="1" dirty="0"/>
              <a:t>by 2x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281545" y="3024910"/>
            <a:ext cx="548914" cy="655699"/>
            <a:chOff x="6855618" y="3452278"/>
            <a:chExt cx="1049746" cy="164873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7195" r="24385"/>
            <a:stretch/>
          </p:blipFill>
          <p:spPr>
            <a:xfrm rot="21432822">
              <a:off x="6921855" y="3843595"/>
              <a:ext cx="852011" cy="70647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6855618" y="3452278"/>
              <a:ext cx="1049746" cy="1648736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272" y="2967181"/>
            <a:ext cx="600364" cy="600364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512454" y="3278907"/>
            <a:ext cx="196874" cy="185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684110" y="3278909"/>
            <a:ext cx="1802617" cy="128329"/>
          </a:xfrm>
          <a:prstGeom prst="straightConnector1">
            <a:avLst/>
          </a:prstGeom>
          <a:ln w="76200" cmpd="sng"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2188166" y="1977008"/>
            <a:ext cx="1839476" cy="153941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+mj-lt"/>
            </a:endParaRPr>
          </a:p>
        </p:txBody>
      </p:sp>
      <p:cxnSp>
        <p:nvCxnSpPr>
          <p:cNvPr id="47" name="Straight Arrow Connector 46"/>
          <p:cNvCxnSpPr>
            <a:endCxn id="46" idx="2"/>
          </p:cNvCxnSpPr>
          <p:nvPr/>
        </p:nvCxnSpPr>
        <p:spPr>
          <a:xfrm flipV="1">
            <a:off x="1684110" y="2130949"/>
            <a:ext cx="1423794" cy="1214212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059578" y="2104476"/>
            <a:ext cx="492149" cy="1084307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56484" y="2717135"/>
            <a:ext cx="1048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Mobile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92222" y="1616968"/>
            <a:ext cx="832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Wall</a:t>
            </a:r>
            <a:endParaRPr lang="en-US" b="1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03946" y="2380666"/>
            <a:ext cx="57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d</a:t>
            </a:r>
            <a:r>
              <a:rPr lang="en-US" sz="2400" b="1" i="1" baseline="-25000" dirty="0" smtClean="0">
                <a:latin typeface="+mj-lt"/>
              </a:rPr>
              <a:t>2</a:t>
            </a:r>
            <a:endParaRPr lang="en-US" sz="2400" b="1" i="1" baseline="-25000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48346" y="3352793"/>
            <a:ext cx="57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d</a:t>
            </a:r>
            <a:r>
              <a:rPr lang="en-US" sz="2400" b="1" i="1" baseline="-25000" dirty="0">
                <a:latin typeface="+mj-lt"/>
              </a:rPr>
              <a:t>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resolution MUSIC </a:t>
            </a:r>
            <a:r>
              <a:rPr lang="en-US" dirty="0" err="1" smtClean="0"/>
              <a:t>ToA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2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/>
      <p:bldP spid="25" grpId="0" animBg="1"/>
      <p:bldP spid="33" grpId="0" animBg="1"/>
      <p:bldP spid="46" grpId="0" animBg="1"/>
      <p:bldP spid="49" grpId="0"/>
      <p:bldP spid="52" grpId="0"/>
      <p:bldP spid="53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Motivation of Wi-Fi based localization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Angle of Arrival (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AoA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based localization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 Difference of Arrival (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TDoA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based localization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3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W_resolution_M_ppt_02-crop.pdf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2099733"/>
            <a:ext cx="4565015" cy="2143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4832" y="1608667"/>
            <a:ext cx="3672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5C7B"/>
                </a:solidFill>
                <a:latin typeface="+mj-lt"/>
              </a:rPr>
              <a:t>Naïve: 15m resolution</a:t>
            </a:r>
          </a:p>
          <a:p>
            <a:pPr algn="ctr"/>
            <a:r>
              <a:rPr lang="en-US" altLang="zh-CN" sz="2000" dirty="0">
                <a:solidFill>
                  <a:srgbClr val="005C7B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(20MHz </a:t>
            </a:r>
            <a:r>
              <a:rPr lang="en-US" altLang="zh-CN" sz="2000" dirty="0" smtClean="0">
                <a:solidFill>
                  <a:srgbClr val="005C7B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bandwidth)</a:t>
            </a:r>
            <a:endParaRPr lang="en-US" altLang="zh-CN" sz="2000" dirty="0">
              <a:solidFill>
                <a:srgbClr val="005C7B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  <a:p>
            <a:endParaRPr lang="en-US" sz="2000" b="1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46078" y="2741085"/>
            <a:ext cx="4497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5C7B"/>
                </a:solidFill>
                <a:latin typeface="+mj-lt"/>
              </a:rPr>
              <a:t>MUSIC: around 8m resolution</a:t>
            </a:r>
            <a:endParaRPr lang="en-US" sz="2400" b="1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00075" y="5122334"/>
            <a:ext cx="3831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T</a:t>
            </a:r>
            <a:r>
              <a:rPr lang="en-US" sz="23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he two peaks merge into one eventually </a:t>
            </a:r>
            <a:endParaRPr lang="en-US" sz="23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08496" y="3757083"/>
            <a:ext cx="4635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5C7B"/>
                </a:solidFill>
                <a:latin typeface="+mj-lt"/>
              </a:rPr>
              <a:t>When two paths get closer, MUSIC fails to resolve them</a:t>
            </a:r>
          </a:p>
        </p:txBody>
      </p:sp>
      <p:sp>
        <p:nvSpPr>
          <p:cNvPr id="3" name="Down Arrow 2"/>
          <p:cNvSpPr/>
          <p:nvPr/>
        </p:nvSpPr>
        <p:spPr>
          <a:xfrm>
            <a:off x="6455828" y="2387019"/>
            <a:ext cx="275167" cy="412751"/>
          </a:xfrm>
          <a:prstGeom prst="downArrow">
            <a:avLst/>
          </a:prstGeom>
          <a:solidFill>
            <a:schemeClr val="accent6">
              <a:lumMod val="90000"/>
              <a:lumOff val="10000"/>
            </a:schemeClr>
          </a:solidFill>
          <a:ln>
            <a:solidFill>
              <a:srgbClr val="005C7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98082" y="2666999"/>
            <a:ext cx="1322917" cy="592667"/>
          </a:xfrm>
          <a:prstGeom prst="ellipse">
            <a:avLst/>
          </a:prstGeom>
          <a:noFill/>
          <a:ln w="28575" cmpd="sng">
            <a:solidFill>
              <a:schemeClr val="accent6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612896" y="3729562"/>
            <a:ext cx="1322917" cy="592667"/>
          </a:xfrm>
          <a:prstGeom prst="ellipse">
            <a:avLst/>
          </a:prstGeom>
          <a:noFill/>
          <a:ln w="28575" cmpd="sng">
            <a:solidFill>
              <a:srgbClr val="996633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_resolution_M_ppt_01-crop.pdf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5" y="1714500"/>
            <a:ext cx="4284345" cy="812800"/>
          </a:xfrm>
          <a:prstGeom prst="rect">
            <a:avLst/>
          </a:prstGeom>
        </p:spPr>
      </p:pic>
      <p:pic>
        <p:nvPicPr>
          <p:cNvPr id="7" name="Picture 6" descr="HW_resolution_M_ppt_03-crop.pdf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6" y="3860800"/>
            <a:ext cx="4259580" cy="782320"/>
          </a:xfrm>
          <a:prstGeom prst="rect">
            <a:avLst/>
          </a:prstGeom>
        </p:spPr>
      </p:pic>
      <p:pic>
        <p:nvPicPr>
          <p:cNvPr id="9" name="Picture 8" descr="HW_resolution_M_ppt_04-crop.pdf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70450"/>
            <a:ext cx="4441190" cy="11988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MUSIC’s resolution limit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4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8" grpId="0"/>
      <p:bldP spid="3" grpId="0" animBg="1"/>
      <p:bldP spid="10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74147" y="3267120"/>
            <a:ext cx="7147897" cy="2818227"/>
            <a:chOff x="551056" y="3648126"/>
            <a:chExt cx="7147897" cy="2818227"/>
          </a:xfrm>
        </p:grpSpPr>
        <p:grpSp>
          <p:nvGrpSpPr>
            <p:cNvPr id="10" name="Group 9"/>
            <p:cNvGrpSpPr/>
            <p:nvPr/>
          </p:nvGrpSpPr>
          <p:grpSpPr>
            <a:xfrm>
              <a:off x="728947" y="3648126"/>
              <a:ext cx="6970006" cy="2656681"/>
              <a:chOff x="36219" y="669399"/>
              <a:chExt cx="6970006" cy="265668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3408620" y="1517137"/>
                <a:ext cx="897326" cy="37875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128" b="94872" l="64904" r="98077"/>
                        </a14:imgEffect>
                      </a14:imgLayer>
                    </a14:imgProps>
                  </a:ext>
                </a:extLst>
              </a:blip>
              <a:srcRect l="64186"/>
              <a:stretch/>
            </p:blipFill>
            <p:spPr>
              <a:xfrm>
                <a:off x="1316181" y="669399"/>
                <a:ext cx="443549" cy="734464"/>
              </a:xfrm>
              <a:prstGeom prst="rect">
                <a:avLst/>
              </a:prstGeom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>
                <a:off x="1613967" y="1519788"/>
                <a:ext cx="539225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613967" y="1519789"/>
                <a:ext cx="0" cy="18062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30268" y="790693"/>
                <a:ext cx="1107817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>
                    <a:latin typeface="Times"/>
                    <a:cs typeface="Times"/>
                  </a:rPr>
                  <a:t>Mobile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095077" y="1055471"/>
                <a:ext cx="863008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pPr algn="r"/>
                <a:r>
                  <a:rPr lang="en-US" sz="2400" b="1" dirty="0">
                    <a:latin typeface="Times"/>
                    <a:cs typeface="Times"/>
                  </a:rPr>
                  <a:t>Time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613966" y="2653409"/>
                <a:ext cx="897326" cy="37875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H="1">
                <a:off x="1528924" y="1895893"/>
                <a:ext cx="1700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1528924" y="2274649"/>
                <a:ext cx="1700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1528068" y="2653406"/>
                <a:ext cx="1700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1528924" y="3032165"/>
                <a:ext cx="1700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Left Brace 23"/>
              <p:cNvSpPr/>
              <p:nvPr/>
            </p:nvSpPr>
            <p:spPr>
              <a:xfrm>
                <a:off x="1238112" y="1895894"/>
                <a:ext cx="86635" cy="378757"/>
              </a:xfrm>
              <a:prstGeom prst="leftBrace">
                <a:avLst>
                  <a:gd name="adj1" fmla="val 55975"/>
                  <a:gd name="adj2" fmla="val 50000"/>
                </a:avLst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6219" y="1853822"/>
                <a:ext cx="1201893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pPr algn="r"/>
                <a:r>
                  <a:rPr lang="en-US" sz="2400" dirty="0">
                    <a:latin typeface="Times"/>
                    <a:cs typeface="Times"/>
                  </a:rPr>
                  <a:t>20 MHz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511293" y="2274652"/>
                <a:ext cx="897326" cy="37875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408620" y="2274652"/>
                <a:ext cx="897326" cy="37875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rot="5400000" flipH="1">
                <a:off x="2426250" y="1519788"/>
                <a:ext cx="1700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 flipH="1">
                <a:off x="3323576" y="1519788"/>
                <a:ext cx="1700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rot="5400000" flipH="1">
                <a:off x="4220904" y="1519788"/>
                <a:ext cx="1700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rot="5400000" flipH="1">
                <a:off x="5118230" y="1519788"/>
                <a:ext cx="1700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5400000" flipH="1">
                <a:off x="6015557" y="1519788"/>
                <a:ext cx="1700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Left Brace 33"/>
              <p:cNvSpPr/>
              <p:nvPr/>
            </p:nvSpPr>
            <p:spPr>
              <a:xfrm rot="5400000">
                <a:off x="4711292" y="878884"/>
                <a:ext cx="86634" cy="897326"/>
              </a:xfrm>
              <a:prstGeom prst="leftBrace">
                <a:avLst>
                  <a:gd name="adj1" fmla="val 55975"/>
                  <a:gd name="adj2" fmla="val 50000"/>
                </a:avLst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368996" y="839570"/>
                <a:ext cx="774643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pPr algn="ctr"/>
                <a:r>
                  <a:rPr lang="en-US" sz="2400" dirty="0">
                    <a:latin typeface="Times"/>
                    <a:cs typeface="Times"/>
                  </a:rPr>
                  <a:t>2 ms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203273" y="1895894"/>
                <a:ext cx="897326" cy="37875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51056" y="6004700"/>
              <a:ext cx="1582456" cy="461653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400" b="1" dirty="0">
                  <a:latin typeface="Times"/>
                  <a:cs typeface="Times"/>
                </a:rPr>
                <a:t>Frequency</a:t>
              </a:r>
            </a:p>
          </p:txBody>
        </p:sp>
      </p:grpSp>
      <p:sp>
        <p:nvSpPr>
          <p:cNvPr id="42" name="Content Placeholder 102"/>
          <p:cNvSpPr txBox="1">
            <a:spLocks noGrp="1"/>
          </p:cNvSpPr>
          <p:nvPr>
            <p:ph idx="1"/>
          </p:nvPr>
        </p:nvSpPr>
        <p:spPr>
          <a:xfrm>
            <a:off x="658092" y="1443183"/>
            <a:ext cx="8024090" cy="1569660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b="1" i="1" dirty="0" smtClean="0">
                <a:solidFill>
                  <a:schemeClr val="bg1"/>
                </a:solidFill>
              </a:rPr>
              <a:t>802.11ac</a:t>
            </a:r>
            <a:r>
              <a:rPr lang="en-US" sz="2400" dirty="0" smtClean="0">
                <a:solidFill>
                  <a:schemeClr val="bg1"/>
                </a:solidFill>
              </a:rPr>
              <a:t> employs primary/secondary channels</a:t>
            </a:r>
          </a:p>
          <a:p>
            <a:pPr>
              <a:buFont typeface="Wingdings" charset="2"/>
              <a:buChar char="v"/>
            </a:pPr>
            <a:r>
              <a:rPr lang="en-US" sz="2000" dirty="0" smtClean="0">
                <a:solidFill>
                  <a:schemeClr val="bg1"/>
                </a:solidFill>
              </a:rPr>
              <a:t>avoids neighbor AP’s interference </a:t>
            </a:r>
          </a:p>
          <a:p>
            <a:pPr>
              <a:buFont typeface="Wingdings" charset="2"/>
              <a:buChar char="v"/>
            </a:pPr>
            <a:r>
              <a:rPr lang="en-US" sz="2000" dirty="0" smtClean="0">
                <a:solidFill>
                  <a:schemeClr val="bg1"/>
                </a:solidFill>
              </a:rPr>
              <a:t>switches channel on a </a:t>
            </a:r>
            <a:r>
              <a:rPr lang="en-US" sz="2000" i="1" dirty="0" smtClean="0">
                <a:solidFill>
                  <a:schemeClr val="bg1"/>
                </a:solidFill>
              </a:rPr>
              <a:t>per-frame basis with </a:t>
            </a:r>
            <a:r>
              <a:rPr lang="en-US" sz="2000" i="1" dirty="0">
                <a:solidFill>
                  <a:schemeClr val="bg1"/>
                </a:solidFill>
              </a:rPr>
              <a:t>announcement </a:t>
            </a:r>
            <a:r>
              <a:rPr lang="en-US" sz="2000" i="1" dirty="0" smtClean="0">
                <a:solidFill>
                  <a:schemeClr val="bg1"/>
                </a:solidFill>
              </a:rPr>
              <a:t>frame</a:t>
            </a:r>
          </a:p>
          <a:p>
            <a:pPr>
              <a:buFont typeface="Wingdings" charset="2"/>
              <a:buChar char="v"/>
            </a:pPr>
            <a:r>
              <a:rPr lang="en-US" sz="2000" i="1" dirty="0" smtClean="0">
                <a:solidFill>
                  <a:schemeClr val="bg1"/>
                </a:solidFill>
              </a:rPr>
              <a:t>no re-association/authentication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320945" y="946728"/>
            <a:ext cx="8522873" cy="1096817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latin typeface="+mj-lt"/>
                <a:sym typeface="Wingdings"/>
              </a:rPr>
              <a:t>Can </a:t>
            </a:r>
            <a:r>
              <a:rPr lang="en-US" dirty="0">
                <a:latin typeface="+mj-lt"/>
                <a:sym typeface="Wingdings"/>
              </a:rPr>
              <a:t>we combine data from adjacent channels to create a larger virtual bandwidth? 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b="1" dirty="0" smtClean="0">
              <a:latin typeface="+mj-lt"/>
            </a:endParaRPr>
          </a:p>
        </p:txBody>
      </p:sp>
      <p:sp>
        <p:nvSpPr>
          <p:cNvPr id="6" name="Content Placeholder 102"/>
          <p:cNvSpPr txBox="1">
            <a:spLocks/>
          </p:cNvSpPr>
          <p:nvPr/>
        </p:nvSpPr>
        <p:spPr bwMode="auto">
          <a:xfrm>
            <a:off x="1653307" y="5730711"/>
            <a:ext cx="6093694" cy="892552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600" b="1" dirty="0" smtClean="0">
                <a:solidFill>
                  <a:srgbClr val="FF0000"/>
                </a:solidFill>
                <a:sym typeface="Wingdings"/>
              </a:rPr>
              <a:t>Naively combing data from adjacent channels does not work!</a:t>
            </a:r>
            <a:endParaRPr lang="en-US" sz="2600" b="1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46730" y="2747582"/>
            <a:ext cx="4545646" cy="2787449"/>
            <a:chOff x="542087" y="3117035"/>
            <a:chExt cx="4545646" cy="27874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1754920" y="3117035"/>
              <a:ext cx="443549" cy="734464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2052706" y="3944334"/>
              <a:ext cx="2934929" cy="42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052706" y="3967425"/>
              <a:ext cx="0" cy="18062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67001" y="3261420"/>
              <a:ext cx="1080717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r>
                <a:rPr lang="en-US" sz="2200" dirty="0">
                  <a:latin typeface="+mj-lt"/>
                  <a:cs typeface="Times"/>
                </a:rPr>
                <a:t>Mobile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49327" y="3364561"/>
              <a:ext cx="838406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200" b="1" dirty="0">
                  <a:latin typeface="+mj-lt"/>
                  <a:cs typeface="Times"/>
                </a:rPr>
                <a:t>Time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52705" y="4720045"/>
              <a:ext cx="897326" cy="3787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1967663" y="4343529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1967663" y="4722285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1966807" y="5101042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1967663" y="5479801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Left Brace 23"/>
            <p:cNvSpPr/>
            <p:nvPr/>
          </p:nvSpPr>
          <p:spPr>
            <a:xfrm>
              <a:off x="1850026" y="4343530"/>
              <a:ext cx="86635" cy="378757"/>
            </a:xfrm>
            <a:prstGeom prst="leftBrace">
              <a:avLst>
                <a:gd name="adj1" fmla="val 55975"/>
                <a:gd name="adj2" fmla="val 50000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2372" y="4313003"/>
              <a:ext cx="1157661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200" dirty="0">
                  <a:latin typeface="+mj-lt"/>
                  <a:cs typeface="Times"/>
                </a:rPr>
                <a:t>20 MHz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50032" y="4318197"/>
              <a:ext cx="897326" cy="3787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47359" y="3948744"/>
              <a:ext cx="897326" cy="3787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rot="5400000" flipH="1">
              <a:off x="2864989" y="3967424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 flipH="1">
              <a:off x="3762315" y="3967424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5400000" flipH="1">
              <a:off x="4659643" y="3967424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42087" y="5473609"/>
              <a:ext cx="1614516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200" b="1" dirty="0">
                  <a:latin typeface="+mj-lt"/>
                  <a:cs typeface="Times"/>
                </a:rPr>
                <a:t>Frequency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418275" y="2726799"/>
            <a:ext cx="3621816" cy="2656681"/>
            <a:chOff x="519190" y="3117035"/>
            <a:chExt cx="3621816" cy="265668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1754920" y="3117035"/>
              <a:ext cx="443549" cy="734464"/>
            </a:xfrm>
            <a:prstGeom prst="rect">
              <a:avLst/>
            </a:prstGeom>
          </p:spPr>
        </p:pic>
        <p:cxnSp>
          <p:nvCxnSpPr>
            <p:cNvPr id="40" name="Straight Arrow Connector 39"/>
            <p:cNvCxnSpPr/>
            <p:nvPr/>
          </p:nvCxnSpPr>
          <p:spPr>
            <a:xfrm>
              <a:off x="2052706" y="3944334"/>
              <a:ext cx="1326300" cy="19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052706" y="3967425"/>
              <a:ext cx="0" cy="18062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28456" y="3238329"/>
              <a:ext cx="1080717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r>
                <a:rPr lang="en-US" sz="2200" dirty="0">
                  <a:latin typeface="+mj-lt"/>
                  <a:cs typeface="Times"/>
                </a:rPr>
                <a:t>Mobile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02600" y="3376106"/>
              <a:ext cx="838406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200" b="1" dirty="0">
                  <a:latin typeface="+mj-lt"/>
                  <a:cs typeface="Times"/>
                </a:rPr>
                <a:t>Time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62921" y="3946237"/>
              <a:ext cx="887109" cy="115256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1967663" y="4343529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1967663" y="4722285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1966807" y="5101042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1967663" y="5479801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eft Brace 48"/>
            <p:cNvSpPr/>
            <p:nvPr/>
          </p:nvSpPr>
          <p:spPr>
            <a:xfrm>
              <a:off x="1861572" y="3962530"/>
              <a:ext cx="62708" cy="1126706"/>
            </a:xfrm>
            <a:prstGeom prst="leftBrace">
              <a:avLst>
                <a:gd name="adj1" fmla="val 55975"/>
                <a:gd name="adj2" fmla="val 50000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9190" y="4301458"/>
              <a:ext cx="1157661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200" dirty="0">
                  <a:latin typeface="+mj-lt"/>
                  <a:cs typeface="Times"/>
                </a:rPr>
                <a:t>6</a:t>
              </a:r>
              <a:r>
                <a:rPr lang="en-US" sz="2200" dirty="0" smtClean="0">
                  <a:latin typeface="+mj-lt"/>
                  <a:cs typeface="Times"/>
                </a:rPr>
                <a:t>0 </a:t>
              </a:r>
              <a:r>
                <a:rPr lang="en-US" sz="2200" dirty="0">
                  <a:latin typeface="+mj-lt"/>
                  <a:cs typeface="Times"/>
                </a:rPr>
                <a:t>MHz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rot="5400000" flipH="1">
              <a:off x="2864989" y="3967424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20" name="Group 9219"/>
          <p:cNvGrpSpPr/>
          <p:nvPr/>
        </p:nvGrpSpPr>
        <p:grpSpPr>
          <a:xfrm>
            <a:off x="4502728" y="3325091"/>
            <a:ext cx="762000" cy="1050637"/>
            <a:chOff x="4502728" y="3325091"/>
            <a:chExt cx="762000" cy="1050637"/>
          </a:xfrm>
        </p:grpSpPr>
        <p:sp>
          <p:nvSpPr>
            <p:cNvPr id="63" name="Equal 62"/>
            <p:cNvSpPr/>
            <p:nvPr/>
          </p:nvSpPr>
          <p:spPr>
            <a:xfrm>
              <a:off x="4502728" y="3833092"/>
              <a:ext cx="727364" cy="542636"/>
            </a:xfrm>
            <a:prstGeom prst="mathEqual">
              <a:avLst/>
            </a:prstGeom>
            <a:solidFill>
              <a:srgbClr val="008DBB"/>
            </a:solidFill>
            <a:ln>
              <a:solidFill>
                <a:srgbClr val="008DB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19" name="TextBox 9218"/>
            <p:cNvSpPr txBox="1"/>
            <p:nvPr/>
          </p:nvSpPr>
          <p:spPr>
            <a:xfrm>
              <a:off x="4595092" y="3325091"/>
              <a:ext cx="6696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+mj-lt"/>
                </a:rPr>
                <a:t>?</a:t>
              </a:r>
              <a:endParaRPr lang="en-US" sz="4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8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W_example_presentationnew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0" y="3712570"/>
            <a:ext cx="7609417" cy="200516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2526962" y="3731875"/>
            <a:ext cx="19823" cy="1800061"/>
          </a:xfrm>
          <a:prstGeom prst="line">
            <a:avLst/>
          </a:prstGeom>
          <a:ln>
            <a:solidFill>
              <a:srgbClr val="0000F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46066" y="5886640"/>
            <a:ext cx="169838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Ground truth</a:t>
            </a:r>
            <a:endParaRPr lang="en-US" b="1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5272" y="2730500"/>
            <a:ext cx="1660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MUSIC peaks</a:t>
            </a:r>
            <a:endParaRPr lang="en-US" b="1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760462" y="3123810"/>
            <a:ext cx="525545" cy="1979281"/>
          </a:xfrm>
          <a:prstGeom prst="straightConnector1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2"/>
          </p:cNvCxnSpPr>
          <p:nvPr/>
        </p:nvCxnSpPr>
        <p:spPr>
          <a:xfrm>
            <a:off x="1825367" y="3438386"/>
            <a:ext cx="1418913" cy="463978"/>
          </a:xfrm>
          <a:prstGeom prst="straightConnector1">
            <a:avLst/>
          </a:prstGeom>
          <a:ln>
            <a:solidFill>
              <a:srgbClr val="005C7B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206486" y="5560889"/>
            <a:ext cx="1007682" cy="458462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23891" y="5536759"/>
            <a:ext cx="379946" cy="506720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87739" y="3743939"/>
            <a:ext cx="19823" cy="1800061"/>
          </a:xfrm>
          <a:prstGeom prst="line">
            <a:avLst/>
          </a:prstGeom>
          <a:ln>
            <a:solidFill>
              <a:srgbClr val="0000F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11082" y="5757333"/>
            <a:ext cx="152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ns</a:t>
            </a:r>
            <a:endParaRPr lang="en-US" sz="2600" dirty="0">
              <a:latin typeface="+mj-lt"/>
            </a:endParaRPr>
          </a:p>
        </p:txBody>
      </p:sp>
      <p:sp>
        <p:nvSpPr>
          <p:cNvPr id="21" name="Content Placeholder 102"/>
          <p:cNvSpPr txBox="1">
            <a:spLocks/>
          </p:cNvSpPr>
          <p:nvPr/>
        </p:nvSpPr>
        <p:spPr bwMode="auto">
          <a:xfrm>
            <a:off x="461818" y="1489364"/>
            <a:ext cx="8312727" cy="954107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When the signals are closer </a:t>
            </a:r>
            <a:r>
              <a:rPr lang="en-US" dirty="0"/>
              <a:t>than the resolution limit, the stronger peak is more accurate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0" name="Picture 19" descr="HW14_barplot2_mobicom15_new-c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937" y="2950441"/>
            <a:ext cx="4454360" cy="335337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770099" y="5460996"/>
            <a:ext cx="473355" cy="588821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key observation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31930" y="1414319"/>
            <a:ext cx="8657167" cy="4540250"/>
          </a:xfrm>
        </p:spPr>
        <p:txBody>
          <a:bodyPr/>
          <a:lstStyle/>
          <a:p>
            <a:pPr marL="0" indent="0" eaLnBrk="1" hangingPunct="1">
              <a:buClr>
                <a:srgbClr val="0070C0"/>
              </a:buClr>
              <a:buNone/>
            </a:pPr>
            <a:endParaRPr lang="en-US" altLang="zh-CN" sz="2400" b="1" dirty="0">
              <a:solidFill>
                <a:srgbClr val="005C7B"/>
              </a:solidFill>
              <a:ea typeface="Arial Unicode MS" pitchFamily="34" charset="-122"/>
              <a:cs typeface="Arial" charset="0"/>
            </a:endParaRPr>
          </a:p>
          <a:p>
            <a:pPr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b="1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Channel combination </a:t>
            </a:r>
          </a:p>
          <a:p>
            <a:pPr lvl="1"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sz="2200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Creates </a:t>
            </a:r>
            <a:r>
              <a:rPr lang="en-US" altLang="zh-CN" sz="2200" b="1" i="1" dirty="0" smtClean="0">
                <a:solidFill>
                  <a:srgbClr val="FF0000"/>
                </a:solidFill>
                <a:ea typeface="Arial Unicode MS" pitchFamily="34" charset="-122"/>
                <a:cs typeface="Arial" charset="0"/>
              </a:rPr>
              <a:t>larger</a:t>
            </a:r>
            <a:r>
              <a:rPr lang="en-US" altLang="zh-CN" sz="2200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 virtual bandwidth: higher resolution </a:t>
            </a:r>
          </a:p>
          <a:p>
            <a:pPr eaLnBrk="1" hangingPunct="1">
              <a:buClr>
                <a:srgbClr val="0070C0"/>
              </a:buClr>
              <a:buFont typeface="Wingdings" charset="2"/>
              <a:buChar char="§"/>
            </a:pPr>
            <a:endParaRPr lang="en-US" altLang="zh-CN" b="1" dirty="0">
              <a:solidFill>
                <a:srgbClr val="005C7B"/>
              </a:solidFill>
              <a:ea typeface="Arial Unicode MS" pitchFamily="34" charset="-122"/>
              <a:cs typeface="Arial" charset="0"/>
            </a:endParaRPr>
          </a:p>
          <a:p>
            <a:pPr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b="1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Spectrum </a:t>
            </a:r>
            <a:r>
              <a:rPr lang="en-US" altLang="zh-CN" b="1" dirty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identification (SI</a:t>
            </a:r>
            <a:r>
              <a:rPr lang="en-US" altLang="zh-CN" b="1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)</a:t>
            </a:r>
          </a:p>
          <a:p>
            <a:pPr lvl="1"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sz="2200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Retrieves </a:t>
            </a:r>
            <a:r>
              <a:rPr lang="en-US" altLang="zh-CN" sz="2200" b="1" i="1" dirty="0" smtClean="0">
                <a:solidFill>
                  <a:srgbClr val="FF0000"/>
                </a:solidFill>
                <a:ea typeface="Arial Unicode MS" pitchFamily="34" charset="-122"/>
                <a:cs typeface="Arial" charset="0"/>
              </a:rPr>
              <a:t>useful</a:t>
            </a:r>
            <a:r>
              <a:rPr lang="en-US" altLang="zh-CN" sz="2200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 information from </a:t>
            </a:r>
            <a:r>
              <a:rPr lang="en-US" altLang="zh-CN" sz="2200" b="1" i="1" dirty="0" smtClean="0">
                <a:solidFill>
                  <a:srgbClr val="FF0000"/>
                </a:solidFill>
                <a:ea typeface="Arial Unicode MS" pitchFamily="34" charset="-122"/>
                <a:cs typeface="Arial" charset="0"/>
              </a:rPr>
              <a:t>inaccurate</a:t>
            </a:r>
            <a:r>
              <a:rPr lang="en-US" altLang="zh-CN" sz="2200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 spectrum</a:t>
            </a:r>
          </a:p>
          <a:p>
            <a:pPr eaLnBrk="1" hangingPunct="1">
              <a:buClr>
                <a:srgbClr val="0070C0"/>
              </a:buClr>
              <a:buFont typeface="Wingdings" charset="2"/>
              <a:buChar char="§"/>
            </a:pPr>
            <a:endParaRPr lang="en-US" altLang="zh-CN" b="1" dirty="0">
              <a:solidFill>
                <a:srgbClr val="005C7B"/>
              </a:solidFill>
              <a:ea typeface="Arial Unicode MS" pitchFamily="34" charset="-122"/>
              <a:cs typeface="Arial" charset="0"/>
            </a:endParaRPr>
          </a:p>
          <a:p>
            <a:pPr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b="1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Triangle </a:t>
            </a:r>
            <a:r>
              <a:rPr lang="en-US" altLang="zh-CN" b="1" dirty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inequality (TI</a:t>
            </a:r>
            <a:r>
              <a:rPr lang="en-US" altLang="zh-CN" b="1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)</a:t>
            </a:r>
          </a:p>
          <a:p>
            <a:pPr lvl="1"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sz="2200" b="1" i="1" dirty="0" smtClean="0">
                <a:solidFill>
                  <a:srgbClr val="FF0000"/>
                </a:solidFill>
                <a:ea typeface="Arial Unicode MS" pitchFamily="34" charset="-122"/>
                <a:cs typeface="Arial" charset="0"/>
              </a:rPr>
              <a:t>Identifies</a:t>
            </a:r>
            <a:r>
              <a:rPr lang="en-US" altLang="zh-CN" sz="2200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 the AP with direct path </a:t>
            </a:r>
            <a:r>
              <a:rPr lang="en-US" altLang="zh-CN" sz="2200" b="1" i="1" dirty="0" smtClean="0">
                <a:solidFill>
                  <a:srgbClr val="FF0000"/>
                </a:solidFill>
                <a:ea typeface="Arial Unicode MS" pitchFamily="34" charset="-122"/>
                <a:cs typeface="Arial" charset="0"/>
              </a:rPr>
              <a:t>100%</a:t>
            </a:r>
            <a:r>
              <a:rPr lang="en-US" altLang="zh-CN" sz="2200" dirty="0" smtClean="0">
                <a:solidFill>
                  <a:srgbClr val="005C7B"/>
                </a:solidFill>
                <a:ea typeface="Arial Unicode MS" pitchFamily="34" charset="-122"/>
                <a:cs typeface="Arial" charset="0"/>
              </a:rPr>
              <a:t> blocked</a:t>
            </a:r>
            <a:endParaRPr lang="en-US" altLang="zh-CN" sz="2200" dirty="0">
              <a:solidFill>
                <a:srgbClr val="005C7B"/>
              </a:solidFill>
              <a:ea typeface="Arial Unicode MS" pitchFamily="34" charset="-122"/>
              <a:cs typeface="Arial" charset="0"/>
            </a:endParaRPr>
          </a:p>
          <a:p>
            <a:pPr eaLnBrk="1" hangingPunct="1">
              <a:buClr>
                <a:srgbClr val="0070C0"/>
              </a:buClr>
              <a:buFont typeface="Arial"/>
              <a:buChar char="•"/>
            </a:pPr>
            <a:endParaRPr lang="en-US" altLang="zh-CN" sz="2400" dirty="0" smtClean="0">
              <a:solidFill>
                <a:srgbClr val="005C7B"/>
              </a:solidFill>
              <a:ea typeface="Arial Unicode MS" pitchFamily="34" charset="-122"/>
              <a:cs typeface="Arial" charset="0"/>
            </a:endParaRPr>
          </a:p>
          <a:p>
            <a:pPr marL="400050" lvl="1" indent="0" eaLnBrk="1" hangingPunct="1">
              <a:buClr>
                <a:srgbClr val="0070C0"/>
              </a:buClr>
              <a:buNone/>
            </a:pPr>
            <a:endParaRPr lang="en-US" altLang="zh-CN" dirty="0" smtClean="0">
              <a:ea typeface="Arial Unicode MS" pitchFamily="34" charset="-122"/>
              <a:cs typeface="Arial" charset="0"/>
            </a:endParaRPr>
          </a:p>
          <a:p>
            <a:pPr marL="514350" indent="-514350" eaLnBrk="1" hangingPunct="1">
              <a:buClr>
                <a:srgbClr val="0070C0"/>
              </a:buClr>
            </a:pPr>
            <a:endParaRPr lang="en-US" altLang="zh-CN" dirty="0" smtClean="0">
              <a:ea typeface="宋体" pitchFamily="2" charset="-122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err="1" smtClean="0"/>
              <a:t>ToneTrack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7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Elbow Connector 27"/>
          <p:cNvCxnSpPr/>
          <p:nvPr/>
        </p:nvCxnSpPr>
        <p:spPr>
          <a:xfrm flipV="1">
            <a:off x="2932691" y="5339043"/>
            <a:ext cx="3724676" cy="213249"/>
          </a:xfrm>
          <a:prstGeom prst="bentConnector3">
            <a:avLst>
              <a:gd name="adj1" fmla="val 8813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 flipV="1">
            <a:off x="6920885" y="3981283"/>
            <a:ext cx="81729" cy="110734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4786252" y="3712525"/>
            <a:ext cx="2134632" cy="137610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9" t="9262" r="19921" b="13807"/>
          <a:stretch/>
        </p:blipFill>
        <p:spPr>
          <a:xfrm rot="1536719">
            <a:off x="4309926" y="691161"/>
            <a:ext cx="952649" cy="587993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9" t="9262" r="19921" b="13807"/>
          <a:stretch/>
        </p:blipFill>
        <p:spPr>
          <a:xfrm rot="8390097">
            <a:off x="3675358" y="1604876"/>
            <a:ext cx="952649" cy="52531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28" b="94872" l="64904" r="98077"/>
                    </a14:imgEffect>
                  </a14:imgLayer>
                </a14:imgProps>
              </a:ext>
            </a:extLst>
          </a:blip>
          <a:srcRect l="64186"/>
          <a:stretch/>
        </p:blipFill>
        <p:spPr>
          <a:xfrm>
            <a:off x="4111244" y="4636481"/>
            <a:ext cx="437665" cy="68869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3048" y="5196801"/>
            <a:ext cx="709644" cy="71097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135909" y="5765874"/>
            <a:ext cx="759377" cy="430875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200" kern="1200" dirty="0" smtClean="0">
                <a:latin typeface="Times"/>
                <a:cs typeface="Times"/>
              </a:rPr>
              <a:t>AP 2</a:t>
            </a:r>
            <a:endParaRPr lang="en-US" sz="2200" kern="1200" dirty="0">
              <a:latin typeface="Times"/>
              <a:cs typeface="Times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6608" y="3357036"/>
            <a:ext cx="709644" cy="71097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844395" y="5236151"/>
            <a:ext cx="999614" cy="430875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200" kern="1200" dirty="0">
                <a:latin typeface="Times"/>
                <a:cs typeface="Times"/>
              </a:rPr>
              <a:t>Mobile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2613" y="3625794"/>
            <a:ext cx="709644" cy="71097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68" y="5088627"/>
            <a:ext cx="527033" cy="50083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107545" y="5645725"/>
            <a:ext cx="1403485" cy="645293"/>
          </a:xfrm>
          <a:prstGeom prst="rect">
            <a:avLst/>
          </a:prstGeom>
          <a:noFill/>
        </p:spPr>
        <p:txBody>
          <a:bodyPr wrap="square" lIns="91426" tIns="45714" rIns="91426" bIns="45714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kern="1200" dirty="0" smtClean="0">
                <a:latin typeface="Times"/>
                <a:cs typeface="Times"/>
              </a:rPr>
              <a:t>Backend server</a:t>
            </a:r>
            <a:endParaRPr lang="en-US" sz="2200" kern="1200" dirty="0">
              <a:latin typeface="Times"/>
              <a:cs typeface="Time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65018" y="3297210"/>
            <a:ext cx="759377" cy="430875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200" kern="1200" dirty="0" smtClean="0">
                <a:latin typeface="Times"/>
                <a:cs typeface="Times"/>
              </a:rPr>
              <a:t>AP 1</a:t>
            </a:r>
            <a:endParaRPr lang="en-US" sz="2200" kern="1200" dirty="0">
              <a:latin typeface="Times"/>
              <a:cs typeface="Time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84400" y="4191158"/>
            <a:ext cx="759377" cy="430875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200" kern="1200" dirty="0" smtClean="0">
                <a:latin typeface="Times"/>
                <a:cs typeface="Times"/>
              </a:rPr>
              <a:t>AP 3</a:t>
            </a:r>
            <a:endParaRPr lang="en-US" sz="2200" kern="1200" dirty="0">
              <a:latin typeface="Times"/>
              <a:cs typeface="Time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3486" y="3597027"/>
            <a:ext cx="1389820" cy="461653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400" kern="12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200" kern="1200" dirty="0" smtClean="0">
                <a:latin typeface="Times"/>
                <a:cs typeface="Times"/>
              </a:rPr>
              <a:t>AP 1/2 </a:t>
            </a:r>
            <a:r>
              <a:rPr lang="en-US" sz="2200" kern="1200" dirty="0" smtClean="0">
                <a:latin typeface="Times"/>
                <a:cs typeface="Times"/>
                <a:sym typeface="Wingdings"/>
              </a:rPr>
              <a:t></a:t>
            </a:r>
            <a:endParaRPr lang="en-US" sz="2200" kern="1200" dirty="0">
              <a:latin typeface="Times"/>
              <a:cs typeface="Time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61733" y="3878372"/>
            <a:ext cx="1344410" cy="461653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400" kern="1200" dirty="0" smtClean="0">
                <a:latin typeface="Times"/>
                <a:cs typeface="Times"/>
                <a:sym typeface="Wingdings"/>
              </a:rPr>
              <a:t> </a:t>
            </a:r>
            <a:r>
              <a:rPr lang="en-US" sz="2200" kern="1200" dirty="0" smtClean="0">
                <a:latin typeface="Times"/>
                <a:cs typeface="Times"/>
              </a:rPr>
              <a:t>AP 1/3</a:t>
            </a:r>
            <a:endParaRPr lang="en-US" sz="2200" kern="1200" dirty="0">
              <a:latin typeface="Times"/>
              <a:cs typeface="Time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TDoA</a:t>
            </a:r>
            <a:r>
              <a:rPr lang="en-US" dirty="0" smtClean="0"/>
              <a:t>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0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79513" y="1611950"/>
            <a:ext cx="6551487" cy="1493777"/>
          </a:xfrm>
        </p:spPr>
        <p:txBody>
          <a:bodyPr/>
          <a:lstStyle/>
          <a:p>
            <a:pPr marL="285750" indent="-285750">
              <a:buFont typeface="Wingdings" charset="0"/>
              <a:buChar char="§"/>
            </a:pPr>
            <a:r>
              <a:rPr lang="en-US" sz="3000" dirty="0"/>
              <a:t>D</a:t>
            </a:r>
            <a:r>
              <a:rPr lang="en-US" sz="3000" dirty="0" smtClean="0"/>
              <a:t>ata received at </a:t>
            </a:r>
            <a:endParaRPr lang="en-US" sz="3000" dirty="0"/>
          </a:p>
          <a:p>
            <a:pPr marL="685800" lvl="1">
              <a:buFont typeface="Wingdings" charset="0"/>
              <a:buChar char="§"/>
            </a:pPr>
            <a:r>
              <a:rPr lang="en-US" sz="2200" dirty="0" smtClean="0"/>
              <a:t>different time instances</a:t>
            </a:r>
          </a:p>
          <a:p>
            <a:pPr marL="685800" lvl="1">
              <a:buFont typeface="Wingdings" charset="0"/>
              <a:buChar char="§"/>
            </a:pPr>
            <a:r>
              <a:rPr lang="en-US" sz="2200" dirty="0" smtClean="0"/>
              <a:t>different channels</a:t>
            </a:r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4099563" y="3762858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2" name="Content Placeholder 102"/>
          <p:cNvSpPr txBox="1">
            <a:spLocks/>
          </p:cNvSpPr>
          <p:nvPr/>
        </p:nvSpPr>
        <p:spPr bwMode="auto">
          <a:xfrm>
            <a:off x="946726" y="5842001"/>
            <a:ext cx="7400637" cy="400110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Challenge: </a:t>
            </a:r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random time offset for each transmission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86000" y="3175000"/>
            <a:ext cx="3856181" cy="2563091"/>
            <a:chOff x="1528068" y="1434744"/>
            <a:chExt cx="4174239" cy="1647893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1613967" y="1512455"/>
              <a:ext cx="3988639" cy="733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604817" y="1519789"/>
              <a:ext cx="9150" cy="15628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839299" y="1629432"/>
              <a:ext cx="863008" cy="461653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400" b="1" dirty="0">
                  <a:latin typeface="Times"/>
                  <a:cs typeface="Times"/>
                </a:rPr>
                <a:t>Time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1528924" y="1895893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1528924" y="2274649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528068" y="2653406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5400000" flipH="1">
              <a:off x="2426250" y="1519788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 flipH="1">
              <a:off x="3323576" y="1519788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 flipH="1">
              <a:off x="4220904" y="1519788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 flipH="1">
              <a:off x="5118230" y="1519788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 descr="varphase_ani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17641" y="3381615"/>
            <a:ext cx="2689362" cy="534753"/>
          </a:xfrm>
          <a:prstGeom prst="rect">
            <a:avLst/>
          </a:prstGeom>
        </p:spPr>
      </p:pic>
      <p:pic>
        <p:nvPicPr>
          <p:cNvPr id="41" name="Picture 40" descr="varphase_ani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5406" y="3961196"/>
            <a:ext cx="2687047" cy="534293"/>
          </a:xfrm>
          <a:prstGeom prst="rect">
            <a:avLst/>
          </a:prstGeom>
        </p:spPr>
      </p:pic>
      <p:pic>
        <p:nvPicPr>
          <p:cNvPr id="42" name="Picture 41" descr="varphase_ani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39295" y="4619284"/>
            <a:ext cx="2675521" cy="532001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082633" y="3925455"/>
            <a:ext cx="0" cy="542632"/>
          </a:xfrm>
          <a:prstGeom prst="line">
            <a:avLst/>
          </a:prstGeom>
          <a:ln w="28575" cmpd="sng"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86546" y="4618181"/>
            <a:ext cx="2312" cy="556470"/>
          </a:xfrm>
          <a:prstGeom prst="line">
            <a:avLst/>
          </a:prstGeom>
          <a:ln w="28575" cmpd="sng"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960259" y="3329663"/>
            <a:ext cx="6923" cy="561155"/>
          </a:xfrm>
          <a:prstGeom prst="line">
            <a:avLst/>
          </a:prstGeom>
          <a:ln w="28575" cmpd="sng"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Left Brace 56"/>
          <p:cNvSpPr/>
          <p:nvPr/>
        </p:nvSpPr>
        <p:spPr>
          <a:xfrm rot="5400000">
            <a:off x="2580406" y="3504050"/>
            <a:ext cx="184728" cy="565724"/>
          </a:xfrm>
          <a:prstGeom prst="leftBrace">
            <a:avLst>
              <a:gd name="adj1" fmla="val 55975"/>
              <a:gd name="adj2" fmla="val 50000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6" tIns="45714" rIns="91426" bIns="45714" spcCol="0" rtlCol="0" anchor="ctr"/>
          <a:lstStyle/>
          <a:p>
            <a:pPr algn="ctr"/>
            <a:endParaRPr lang="en-US"/>
          </a:p>
        </p:txBody>
      </p:sp>
      <p:sp>
        <p:nvSpPr>
          <p:cNvPr id="9223" name="TextBox 9222"/>
          <p:cNvSpPr txBox="1"/>
          <p:nvPr/>
        </p:nvSpPr>
        <p:spPr>
          <a:xfrm>
            <a:off x="2540001" y="3325093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2496127" y="3916219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2</a:t>
            </a:r>
          </a:p>
        </p:txBody>
      </p:sp>
      <p:sp>
        <p:nvSpPr>
          <p:cNvPr id="27" name="Left Brace 26"/>
          <p:cNvSpPr/>
          <p:nvPr/>
        </p:nvSpPr>
        <p:spPr>
          <a:xfrm rot="5400000">
            <a:off x="2661228" y="4012047"/>
            <a:ext cx="126997" cy="692727"/>
          </a:xfrm>
          <a:prstGeom prst="leftBrace">
            <a:avLst>
              <a:gd name="adj1" fmla="val 55975"/>
              <a:gd name="adj2" fmla="val 50000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6" tIns="45714" rIns="91426" bIns="45714" spcCol="0"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563089" y="4525815"/>
            <a:ext cx="547253" cy="37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29" name="Left Brace 28"/>
          <p:cNvSpPr/>
          <p:nvPr/>
        </p:nvSpPr>
        <p:spPr>
          <a:xfrm rot="5400000">
            <a:off x="2702789" y="4538520"/>
            <a:ext cx="159330" cy="808181"/>
          </a:xfrm>
          <a:prstGeom prst="leftBrace">
            <a:avLst>
              <a:gd name="adj1" fmla="val 55975"/>
              <a:gd name="adj2" fmla="val 50000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6" tIns="45714" rIns="91426" bIns="45714" spcCol="0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6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7" grpId="0" animBg="1"/>
      <p:bldP spid="9223" grpId="0"/>
      <p:bldP spid="26" grpId="0"/>
      <p:bldP spid="27" grpId="0" animBg="1"/>
      <p:bldP spid="28" grpId="0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79513" y="1334866"/>
            <a:ext cx="8398760" cy="720232"/>
          </a:xfrm>
        </p:spPr>
        <p:txBody>
          <a:bodyPr/>
          <a:lstStyle/>
          <a:p>
            <a:pPr marL="285750" indent="-285750">
              <a:buFont typeface="Wingdings" charset="0"/>
              <a:buChar char="§"/>
            </a:pPr>
            <a:r>
              <a:rPr lang="en-US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Remove this </a:t>
            </a:r>
            <a:r>
              <a:rPr lang="en-US" b="1" dirty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time offset difference: </a:t>
            </a:r>
            <a:endParaRPr lang="en-US" b="1" dirty="0" smtClean="0"/>
          </a:p>
        </p:txBody>
      </p:sp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" name="Content Placeholder 102"/>
          <p:cNvSpPr txBox="1">
            <a:spLocks/>
          </p:cNvSpPr>
          <p:nvPr/>
        </p:nvSpPr>
        <p:spPr bwMode="auto">
          <a:xfrm>
            <a:off x="2297545" y="5807356"/>
            <a:ext cx="4064000" cy="49244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600" b="1" dirty="0">
                <a:solidFill>
                  <a:srgbClr val="FF0000"/>
                </a:solidFill>
                <a:sym typeface="Wingdings"/>
              </a:rPr>
              <a:t>S</a:t>
            </a:r>
            <a:r>
              <a:rPr lang="en-US" sz="2600" b="1" dirty="0" smtClean="0">
                <a:solidFill>
                  <a:srgbClr val="FF0000"/>
                </a:solidFill>
                <a:sym typeface="Wingdings"/>
              </a:rPr>
              <a:t>till </a:t>
            </a:r>
            <a:r>
              <a:rPr lang="en-US" sz="2600" b="1" dirty="0">
                <a:solidFill>
                  <a:srgbClr val="FF0000"/>
                </a:solidFill>
                <a:sym typeface="Wingdings"/>
              </a:rPr>
              <a:t>not working</a:t>
            </a:r>
            <a:r>
              <a:rPr lang="en-US" sz="2600" b="1" dirty="0" smtClean="0">
                <a:solidFill>
                  <a:srgbClr val="FF0000"/>
                </a:solidFill>
                <a:sym typeface="Wingdings"/>
              </a:rPr>
              <a:t>!</a:t>
            </a:r>
            <a:endParaRPr lang="en-US" sz="26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nec_ppt1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55" y="2067210"/>
            <a:ext cx="2430780" cy="347853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509818" y="3613727"/>
            <a:ext cx="750454" cy="346364"/>
          </a:xfrm>
          <a:prstGeom prst="rightArrow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nec_ppt2_update-c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8" y="2194213"/>
            <a:ext cx="2565400" cy="3162300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>
            <a:off x="1223817" y="3902362"/>
            <a:ext cx="381002" cy="103909"/>
          </a:xfrm>
          <a:prstGeom prst="leftRightArrow">
            <a:avLst/>
          </a:prstGeom>
          <a:solidFill>
            <a:schemeClr val="accent6">
              <a:lumMod val="75000"/>
              <a:lumOff val="25000"/>
            </a:schemeClr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  <p:bldP spid="9" grpId="0" animBg="1"/>
      <p:bldP spid="8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79513" y="1519586"/>
            <a:ext cx="7024851" cy="627869"/>
          </a:xfrm>
        </p:spPr>
        <p:txBody>
          <a:bodyPr/>
          <a:lstStyle/>
          <a:p>
            <a:pPr marL="285750" indent="-285750">
              <a:buFont typeface="Wingdings" charset="0"/>
              <a:buChar char="§"/>
            </a:pPr>
            <a:r>
              <a:rPr lang="en-US" b="1" dirty="0"/>
              <a:t>P</a:t>
            </a:r>
            <a:r>
              <a:rPr lang="en-US" b="1" dirty="0" smtClean="0"/>
              <a:t>hase plot in frequency domain</a:t>
            </a:r>
            <a:endParaRPr lang="en-US" sz="2200" dirty="0" smtClean="0"/>
          </a:p>
        </p:txBody>
      </p:sp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3" name="Picture 2" descr="notworking1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07" y="2112819"/>
            <a:ext cx="4581525" cy="1700530"/>
          </a:xfrm>
          <a:prstGeom prst="rect">
            <a:avLst/>
          </a:prstGeom>
        </p:spPr>
      </p:pic>
      <p:pic>
        <p:nvPicPr>
          <p:cNvPr id="4" name="Picture 3" descr="notworking2-c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56" y="4608669"/>
            <a:ext cx="4713605" cy="17418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183" y="3798454"/>
            <a:ext cx="281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Remove the time offset difference!</a:t>
            </a:r>
            <a:endParaRPr lang="en-US" sz="24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807363" y="4179454"/>
            <a:ext cx="277091" cy="473364"/>
          </a:xfrm>
          <a:prstGeom prst="downArrow">
            <a:avLst/>
          </a:prstGeom>
          <a:solidFill>
            <a:schemeClr val="accent6">
              <a:lumMod val="90000"/>
              <a:lumOff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68635" y="3775364"/>
            <a:ext cx="1985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Sub-carrier index</a:t>
            </a:r>
            <a:endParaRPr 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156364" y="5530272"/>
            <a:ext cx="2" cy="381001"/>
          </a:xfrm>
          <a:prstGeom prst="line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147131" y="5911273"/>
            <a:ext cx="1279233" cy="2310"/>
          </a:xfrm>
          <a:prstGeom prst="line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121400" y="5763490"/>
            <a:ext cx="2" cy="381001"/>
          </a:xfrm>
          <a:prstGeom prst="line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123713" y="6132945"/>
            <a:ext cx="1279233" cy="2310"/>
          </a:xfrm>
          <a:prstGeom prst="line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7182" y="5691910"/>
            <a:ext cx="1881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Same slope</a:t>
            </a:r>
            <a:endParaRPr lang="en-US" dirty="0">
              <a:latin typeface="+mj-lt"/>
            </a:endParaRPr>
          </a:p>
        </p:txBody>
      </p:sp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4" name="Picture 3" descr="notworking2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53" y="2126413"/>
            <a:ext cx="4713605" cy="1741805"/>
          </a:xfrm>
          <a:prstGeom prst="rect">
            <a:avLst/>
          </a:prstGeom>
        </p:spPr>
      </p:pic>
      <p:pic>
        <p:nvPicPr>
          <p:cNvPr id="5" name="Picture 4" descr="working-c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72" y="4595093"/>
            <a:ext cx="4705350" cy="2088515"/>
          </a:xfrm>
          <a:prstGeom prst="rect">
            <a:avLst/>
          </a:prstGeom>
        </p:spPr>
      </p:pic>
      <p:sp>
        <p:nvSpPr>
          <p:cNvPr id="11" name="Content Placeholder 102"/>
          <p:cNvSpPr txBox="1">
            <a:spLocks/>
          </p:cNvSpPr>
          <p:nvPr/>
        </p:nvSpPr>
        <p:spPr bwMode="auto">
          <a:xfrm>
            <a:off x="127000" y="3867727"/>
            <a:ext cx="3336636" cy="830997"/>
          </a:xfrm>
          <a:prstGeom prst="rect">
            <a:avLst/>
          </a:prstGeom>
          <a:noFill/>
          <a:ln w="19050" cmpd="sng">
            <a:noFill/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Further align the data in frequency domain!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79513" y="1519586"/>
            <a:ext cx="7024851" cy="62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charset="0"/>
              <a:buChar char="§"/>
            </a:pPr>
            <a:r>
              <a:rPr lang="en-US" b="1" dirty="0" smtClean="0"/>
              <a:t>Phase plot in frequency domain</a:t>
            </a:r>
            <a:endParaRPr lang="en-US" sz="2200" dirty="0" smtClean="0"/>
          </a:p>
        </p:txBody>
      </p:sp>
      <p:sp>
        <p:nvSpPr>
          <p:cNvPr id="14" name="Down Arrow 13"/>
          <p:cNvSpPr/>
          <p:nvPr/>
        </p:nvSpPr>
        <p:spPr>
          <a:xfrm>
            <a:off x="5738091" y="4029363"/>
            <a:ext cx="277091" cy="473364"/>
          </a:xfrm>
          <a:prstGeom prst="downArrow">
            <a:avLst/>
          </a:prstGeom>
          <a:solidFill>
            <a:schemeClr val="accent6">
              <a:lumMod val="90000"/>
              <a:lumOff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02"/>
          <p:cNvSpPr txBox="1">
            <a:spLocks/>
          </p:cNvSpPr>
          <p:nvPr/>
        </p:nvSpPr>
        <p:spPr bwMode="auto">
          <a:xfrm>
            <a:off x="4722090" y="5079993"/>
            <a:ext cx="2667001" cy="49244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600" b="1" dirty="0" smtClean="0">
                <a:solidFill>
                  <a:srgbClr val="FF0000"/>
                </a:solidFill>
                <a:sym typeface="Wingdings"/>
              </a:rPr>
              <a:t>Working now!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818909" y="3013364"/>
            <a:ext cx="318668" cy="652741"/>
          </a:xfrm>
          <a:prstGeom prst="ellipse">
            <a:avLst/>
          </a:prstGeom>
          <a:noFill/>
          <a:ln w="28575" cmpd="sng">
            <a:solidFill>
              <a:schemeClr val="accent6">
                <a:lumMod val="75000"/>
                <a:lumOff val="2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2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Wi-Fi is Everywhere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Homes</a:t>
            </a:r>
          </a:p>
          <a:p>
            <a:r>
              <a:rPr lang="en-US" altLang="zh-CN" dirty="0" smtClean="0"/>
              <a:t>Public</a:t>
            </a:r>
          </a:p>
          <a:p>
            <a:r>
              <a:rPr lang="en-US" altLang="zh-CN" dirty="0" smtClean="0"/>
              <a:t>Universities &amp; Enterprises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229100"/>
            <a:ext cx="5321300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618" y="1400876"/>
            <a:ext cx="3124200" cy="177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618" y="3569655"/>
            <a:ext cx="3345476" cy="131889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79513" y="1519586"/>
            <a:ext cx="7024851" cy="62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charset="0"/>
              <a:buChar char="§"/>
            </a:pPr>
            <a:r>
              <a:rPr lang="en-US" b="1" dirty="0" smtClean="0"/>
              <a:t>The effect of channel combination</a:t>
            </a:r>
            <a:endParaRPr lang="en-US" sz="2200" dirty="0" smtClean="0"/>
          </a:p>
        </p:txBody>
      </p:sp>
      <p:pic>
        <p:nvPicPr>
          <p:cNvPr id="6" name="Picture 5" descr="bench_all_9_latest_mobicom15_all_1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63" y="2370860"/>
            <a:ext cx="5391150" cy="1362075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1" name="Content Placeholder 102"/>
          <p:cNvSpPr txBox="1">
            <a:spLocks/>
          </p:cNvSpPr>
          <p:nvPr/>
        </p:nvSpPr>
        <p:spPr bwMode="auto">
          <a:xfrm>
            <a:off x="230909" y="3579091"/>
            <a:ext cx="2343727" cy="830997"/>
          </a:xfrm>
          <a:prstGeom prst="rect">
            <a:avLst/>
          </a:prstGeom>
          <a:noFill/>
          <a:ln w="19050" cmpd="sng">
            <a:noFill/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Resolution increases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79513" y="1519586"/>
            <a:ext cx="7024851" cy="62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charset="0"/>
              <a:buChar char="§"/>
            </a:pPr>
            <a:r>
              <a:rPr lang="en-US" b="1" dirty="0" smtClean="0"/>
              <a:t>The effect of channel combination</a:t>
            </a:r>
            <a:endParaRPr lang="en-US" sz="2200" dirty="0" smtClean="0"/>
          </a:p>
        </p:txBody>
      </p:sp>
      <p:pic>
        <p:nvPicPr>
          <p:cNvPr id="8" name="Picture 7" descr="bench_all_9_latest_mobicom15_all_2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20" y="2364510"/>
            <a:ext cx="5400675" cy="2514600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3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1" name="Content Placeholder 102"/>
          <p:cNvSpPr txBox="1">
            <a:spLocks/>
          </p:cNvSpPr>
          <p:nvPr/>
        </p:nvSpPr>
        <p:spPr bwMode="auto">
          <a:xfrm>
            <a:off x="230909" y="3579091"/>
            <a:ext cx="2343727" cy="830997"/>
          </a:xfrm>
          <a:prstGeom prst="rect">
            <a:avLst/>
          </a:prstGeom>
          <a:noFill/>
          <a:ln w="19050" cmpd="sng">
            <a:noFill/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Resolution increases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79513" y="1519586"/>
            <a:ext cx="7024851" cy="62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charset="0"/>
              <a:buChar char="§"/>
            </a:pPr>
            <a:r>
              <a:rPr lang="en-US" b="1" dirty="0" smtClean="0"/>
              <a:t>The effect of channel combination</a:t>
            </a:r>
            <a:endParaRPr lang="en-US" sz="2200" dirty="0" smtClean="0"/>
          </a:p>
        </p:txBody>
      </p:sp>
      <p:pic>
        <p:nvPicPr>
          <p:cNvPr id="9" name="Picture 8" descr="bench_all_9_latest_mobicom15_all_ppt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99" y="2369457"/>
            <a:ext cx="5419725" cy="4257675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774044" y="2597726"/>
            <a:ext cx="4231411" cy="1431637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If the peak distance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 is larger than the resolution limit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i="1" baseline="-250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l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, keep the spectrum</a:t>
            </a:r>
            <a:endParaRPr lang="en-US" altLang="zh-CN" sz="2200" dirty="0" smtClean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9" name="Picture 8" descr="mobicom15_new_ppt2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19" y="2402031"/>
            <a:ext cx="4508500" cy="1638300"/>
          </a:xfrm>
          <a:prstGeom prst="rect">
            <a:avLst/>
          </a:prstGeom>
        </p:spPr>
      </p:pic>
      <p:sp>
        <p:nvSpPr>
          <p:cNvPr id="7" name="Content Placeholder 102"/>
          <p:cNvSpPr txBox="1">
            <a:spLocks/>
          </p:cNvSpPr>
          <p:nvPr/>
        </p:nvSpPr>
        <p:spPr bwMode="auto">
          <a:xfrm>
            <a:off x="1339273" y="1535545"/>
            <a:ext cx="6430817" cy="49244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6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When is the spectrum not accurate?</a:t>
            </a:r>
            <a:endParaRPr lang="en-US" sz="2600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2907" y="2366818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1125" y="2357582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4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bicom15_new_ppt1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" y="2396254"/>
            <a:ext cx="4902200" cy="37973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74044" y="2597726"/>
            <a:ext cx="4231411" cy="3221183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If the peak distance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 is larger than the resolution limit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i="1" baseline="-250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l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, keep the spectrum</a:t>
            </a:r>
          </a:p>
          <a:p>
            <a:pPr>
              <a:buClr>
                <a:srgbClr val="0070C0"/>
              </a:buClr>
            </a:pPr>
            <a:endParaRPr lang="en-US" altLang="zh-CN" sz="2200" dirty="0">
              <a:solidFill>
                <a:srgbClr val="000000"/>
              </a:solidFill>
              <a:latin typeface="Arial"/>
              <a:ea typeface="宋体" pitchFamily="2" charset="-122"/>
              <a:cs typeface="Arial"/>
            </a:endParaRPr>
          </a:p>
          <a:p>
            <a:pPr>
              <a:buClr>
                <a:srgbClr val="0070C0"/>
              </a:buClr>
            </a:pP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If the peak distance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 is smaller than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i="1" baseline="-250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l, </a:t>
            </a:r>
            <a:r>
              <a:rPr lang="en-US" altLang="zh-CN" sz="22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keep the 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spectrum with </a:t>
            </a:r>
            <a:r>
              <a:rPr lang="en-US" altLang="zh-CN" sz="22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stronger 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first peak</a:t>
            </a:r>
            <a:endParaRPr lang="en-US" altLang="zh-CN" sz="2200" dirty="0">
              <a:solidFill>
                <a:srgbClr val="000000"/>
              </a:solidFill>
              <a:latin typeface="Arial"/>
              <a:ea typeface="宋体" pitchFamily="2" charset="-122"/>
              <a:cs typeface="Arial"/>
            </a:endParaRPr>
          </a:p>
          <a:p>
            <a:pPr>
              <a:buClr>
                <a:srgbClr val="0070C0"/>
              </a:buClr>
            </a:pPr>
            <a:endParaRPr lang="en-US" altLang="zh-CN" sz="2400" dirty="0" smtClean="0">
              <a:solidFill>
                <a:srgbClr val="000000"/>
              </a:solidFill>
              <a:latin typeface="Arial"/>
              <a:ea typeface="宋体" pitchFamily="2" charset="-122"/>
              <a:cs typeface="Arial"/>
            </a:endParaRPr>
          </a:p>
          <a:p>
            <a:pPr>
              <a:buClr>
                <a:srgbClr val="0070C0"/>
              </a:buClr>
            </a:pPr>
            <a:endParaRPr lang="en-US" altLang="zh-CN" sz="2400" dirty="0" smtClean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" name="Content Placeholder 102"/>
          <p:cNvSpPr txBox="1">
            <a:spLocks/>
          </p:cNvSpPr>
          <p:nvPr/>
        </p:nvSpPr>
        <p:spPr bwMode="auto">
          <a:xfrm>
            <a:off x="1339273" y="1535545"/>
            <a:ext cx="6430817" cy="49244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6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When is the spectrum not accurate?</a:t>
            </a:r>
            <a:endParaRPr lang="en-US" sz="2600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2907" y="2366818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1125" y="2357582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1895" y="4103192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6751" y="4082408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24857" y="3000857"/>
            <a:ext cx="4180416" cy="2090689"/>
          </a:xfrm>
        </p:spPr>
        <p:txBody>
          <a:bodyPr/>
          <a:lstStyle/>
          <a:p>
            <a:pPr marL="0" indent="0">
              <a:buClr>
                <a:srgbClr val="0070C0"/>
              </a:buClr>
              <a:buNone/>
            </a:pPr>
            <a:endParaRPr lang="en-US" altLang="zh-CN" sz="2200" dirty="0" smtClean="0">
              <a:solidFill>
                <a:srgbClr val="000000"/>
              </a:solidFill>
              <a:latin typeface="+mj-lt"/>
              <a:ea typeface="宋体" pitchFamily="2" charset="-122"/>
            </a:endParaRPr>
          </a:p>
          <a:p>
            <a:pPr>
              <a:buClr>
                <a:srgbClr val="0070C0"/>
              </a:buClr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宋体" pitchFamily="2" charset="-122"/>
              </a:rPr>
              <a:t>For a merged peak: keep the spectrum with backward </a:t>
            </a:r>
            <a:r>
              <a:rPr lang="en-US" altLang="zh-CN" sz="2400" dirty="0" err="1" smtClean="0">
                <a:solidFill>
                  <a:srgbClr val="000000"/>
                </a:solidFill>
                <a:latin typeface="+mj-lt"/>
                <a:ea typeface="宋体" pitchFamily="2" charset="-122"/>
              </a:rPr>
              <a:t>skewness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宋体" pitchFamily="2" charset="-122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+mj-lt"/>
              <a:ea typeface="宋体" pitchFamily="2" charset="-122"/>
            </a:endParaRPr>
          </a:p>
        </p:txBody>
      </p:sp>
      <p:pic>
        <p:nvPicPr>
          <p:cNvPr id="5" name="Picture 4" descr="HW_example2_mobicom15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3" y="2262334"/>
            <a:ext cx="3762375" cy="39147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239817" y="2401454"/>
            <a:ext cx="7273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720273" y="4214091"/>
            <a:ext cx="764308" cy="230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28951" y="1639231"/>
            <a:ext cx="2757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5C7B"/>
                </a:solidFill>
                <a:latin typeface="+mj-lt"/>
              </a:rPr>
              <a:t>Merged towards the second peak </a:t>
            </a:r>
            <a:endParaRPr lang="en-US" b="1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2128" y="4574310"/>
            <a:ext cx="2191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5C7B"/>
                </a:solidFill>
                <a:latin typeface="+mj-lt"/>
              </a:rPr>
              <a:t>Merged towards the first peak </a:t>
            </a:r>
            <a:endParaRPr lang="en-US" b="1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combination for merged peaks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2"/>
          <p:cNvSpPr txBox="1">
            <a:spLocks/>
          </p:cNvSpPr>
          <p:nvPr/>
        </p:nvSpPr>
        <p:spPr bwMode="auto">
          <a:xfrm>
            <a:off x="1904999" y="5241637"/>
            <a:ext cx="5795819" cy="90486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It</a:t>
            </a:r>
            <a:r>
              <a:rPr lang="en-US" sz="24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</a:t>
            </a: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is unlikely to have multiple APs </a:t>
            </a:r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with direct path all blocked!</a:t>
            </a:r>
            <a:endParaRPr lang="en-US" sz="24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687518" y="2213650"/>
            <a:ext cx="5334000" cy="2560398"/>
            <a:chOff x="1015350" y="1448096"/>
            <a:chExt cx="6068498" cy="330170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467" y="1680198"/>
              <a:ext cx="981070" cy="62273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5338" y="1680198"/>
              <a:ext cx="981070" cy="62273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15350" y="1449365"/>
              <a:ext cx="728131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A1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93572" y="1448096"/>
              <a:ext cx="79027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A2</a:t>
              </a:r>
              <a:endParaRPr lang="en-US" sz="2400" b="1" dirty="0">
                <a:latin typeface="+mj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665" y="3046148"/>
              <a:ext cx="537633" cy="38547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702091" y="3466587"/>
              <a:ext cx="1339525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M</a:t>
              </a:r>
              <a:r>
                <a:rPr lang="en-US" sz="2400" b="1" dirty="0" smtClean="0">
                  <a:latin typeface="+mj-lt"/>
                </a:rPr>
                <a:t>obile</a:t>
              </a:r>
              <a:endParaRPr lang="en-US" sz="2400" b="1" dirty="0">
                <a:latin typeface="+mj-lt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3703995" y="2880674"/>
              <a:ext cx="422460" cy="26892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1857769" y="1826481"/>
              <a:ext cx="1616727" cy="129771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334649" y="2571245"/>
              <a:ext cx="94601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d</a:t>
              </a:r>
              <a:r>
                <a:rPr lang="en-US" sz="2400" b="1" baseline="-25000" dirty="0" smtClean="0">
                  <a:latin typeface="+mj-lt"/>
                </a:rPr>
                <a:t>1</a:t>
              </a:r>
              <a:endParaRPr lang="en-US" sz="2400" b="1" baseline="-25000" dirty="0">
                <a:latin typeface="+mj-lt"/>
              </a:endParaRPr>
            </a:p>
          </p:txBody>
        </p:sp>
        <p:sp>
          <p:nvSpPr>
            <p:cNvPr id="24" name="Magnetic Disk 23"/>
            <p:cNvSpPr/>
            <p:nvPr/>
          </p:nvSpPr>
          <p:spPr>
            <a:xfrm>
              <a:off x="4094155" y="2146539"/>
              <a:ext cx="822960" cy="822961"/>
            </a:xfrm>
            <a:prstGeom prst="flowChartMagneticDisk">
              <a:avLst/>
            </a:prstGeom>
            <a:solidFill>
              <a:schemeClr val="bg2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Process 24"/>
            <p:cNvSpPr/>
            <p:nvPr/>
          </p:nvSpPr>
          <p:spPr>
            <a:xfrm>
              <a:off x="3709469" y="4461931"/>
              <a:ext cx="2276463" cy="287867"/>
            </a:xfrm>
            <a:prstGeom prst="flowChartProcess">
              <a:avLst/>
            </a:prstGeom>
            <a:solidFill>
              <a:srgbClr val="948A5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03995" y="3310467"/>
              <a:ext cx="681738" cy="115146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385733" y="1826481"/>
              <a:ext cx="1625599" cy="26354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26455" y="3600898"/>
              <a:ext cx="709070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+mj-lt"/>
                </a:rPr>
                <a:t>d</a:t>
              </a:r>
              <a:r>
                <a:rPr lang="en-US" sz="2400" b="1" baseline="-25000" dirty="0" smtClean="0">
                  <a:solidFill>
                    <a:srgbClr val="FF0000"/>
                  </a:solidFill>
                  <a:latin typeface="+mj-lt"/>
                </a:rPr>
                <a:t>r</a:t>
              </a:r>
              <a:endParaRPr lang="en-US" sz="2400" b="1" baseline="-25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direct path is 100% blocked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87518" y="2213650"/>
            <a:ext cx="5334000" cy="2560398"/>
            <a:chOff x="1015350" y="1448096"/>
            <a:chExt cx="6068498" cy="330170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467" y="1680198"/>
              <a:ext cx="981070" cy="62273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5338" y="1680198"/>
              <a:ext cx="981070" cy="62273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15350" y="1449365"/>
              <a:ext cx="728131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A1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93572" y="1448096"/>
              <a:ext cx="79027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A2</a:t>
              </a:r>
              <a:endParaRPr lang="en-US" sz="2400" b="1" dirty="0">
                <a:latin typeface="+mj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665" y="3046148"/>
              <a:ext cx="537633" cy="38547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702091" y="3466587"/>
              <a:ext cx="1339525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M</a:t>
              </a:r>
              <a:r>
                <a:rPr lang="en-US" sz="2400" b="1" dirty="0" smtClean="0">
                  <a:latin typeface="+mj-lt"/>
                </a:rPr>
                <a:t>obile</a:t>
              </a:r>
              <a:endParaRPr lang="en-US" sz="2400" b="1" dirty="0">
                <a:latin typeface="+mj-lt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3703995" y="2880674"/>
              <a:ext cx="422460" cy="26892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1857769" y="1826481"/>
              <a:ext cx="1616727" cy="129771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334649" y="2571245"/>
              <a:ext cx="94601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d</a:t>
              </a:r>
              <a:r>
                <a:rPr lang="en-US" sz="2400" b="1" baseline="-25000" dirty="0" smtClean="0">
                  <a:latin typeface="+mj-lt"/>
                </a:rPr>
                <a:t>1</a:t>
              </a:r>
              <a:endParaRPr lang="en-US" sz="2400" b="1" baseline="-25000" dirty="0">
                <a:latin typeface="+mj-lt"/>
              </a:endParaRPr>
            </a:p>
          </p:txBody>
        </p:sp>
        <p:sp>
          <p:nvSpPr>
            <p:cNvPr id="24" name="Magnetic Disk 23"/>
            <p:cNvSpPr/>
            <p:nvPr/>
          </p:nvSpPr>
          <p:spPr>
            <a:xfrm>
              <a:off x="4094155" y="2146539"/>
              <a:ext cx="822960" cy="822961"/>
            </a:xfrm>
            <a:prstGeom prst="flowChartMagneticDisk">
              <a:avLst/>
            </a:prstGeom>
            <a:solidFill>
              <a:schemeClr val="bg2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Process 24"/>
            <p:cNvSpPr/>
            <p:nvPr/>
          </p:nvSpPr>
          <p:spPr>
            <a:xfrm>
              <a:off x="3709469" y="4461931"/>
              <a:ext cx="2276463" cy="287867"/>
            </a:xfrm>
            <a:prstGeom prst="flowChartProcess">
              <a:avLst/>
            </a:prstGeom>
            <a:solidFill>
              <a:srgbClr val="948A5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03995" y="3310467"/>
              <a:ext cx="681738" cy="115146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385733" y="1826481"/>
              <a:ext cx="1625599" cy="26354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26455" y="3600898"/>
              <a:ext cx="709070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+mj-lt"/>
                </a:rPr>
                <a:t>d</a:t>
              </a:r>
              <a:r>
                <a:rPr lang="en-US" sz="2400" b="1" baseline="-25000" dirty="0" smtClean="0">
                  <a:solidFill>
                    <a:srgbClr val="FF0000"/>
                  </a:solidFill>
                  <a:latin typeface="+mj-lt"/>
                </a:rPr>
                <a:t>r</a:t>
              </a:r>
              <a:endParaRPr lang="en-US" sz="2400" b="1" baseline="-25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Challenge: direct path is 100% blocked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6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2154" y="3741694"/>
            <a:ext cx="5334000" cy="2392371"/>
            <a:chOff x="1015350" y="976890"/>
            <a:chExt cx="6068498" cy="308502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467" y="1680198"/>
              <a:ext cx="981070" cy="6227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5338" y="1680198"/>
              <a:ext cx="981070" cy="62273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015350" y="1449365"/>
              <a:ext cx="728131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A1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3572" y="1448096"/>
              <a:ext cx="79027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A2</a:t>
              </a:r>
              <a:endParaRPr lang="en-US" sz="2400" b="1" dirty="0">
                <a:latin typeface="+mj-lt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665" y="3046148"/>
              <a:ext cx="537633" cy="38547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508253" y="976890"/>
              <a:ext cx="788470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+mj-lt"/>
                </a:rPr>
                <a:t>d</a:t>
              </a:r>
              <a:r>
                <a:rPr lang="en-US" sz="2400" b="1" baseline="-25000" dirty="0" smtClean="0">
                  <a:solidFill>
                    <a:srgbClr val="0000FF"/>
                  </a:solidFill>
                  <a:latin typeface="+mj-lt"/>
                </a:rPr>
                <a:t>c</a:t>
              </a:r>
              <a:endParaRPr lang="en-US" sz="2400" b="1" baseline="-250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02091" y="3466587"/>
              <a:ext cx="1339525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Mobile</a:t>
              </a:r>
              <a:endParaRPr lang="en-US" sz="2400" b="1" dirty="0">
                <a:latin typeface="+mj-l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3703995" y="1749829"/>
              <a:ext cx="2208624" cy="1399774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1857769" y="1826481"/>
              <a:ext cx="1616727" cy="129771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577464" y="2551293"/>
              <a:ext cx="94601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d</a:t>
              </a:r>
              <a:r>
                <a:rPr lang="en-US" sz="2400" b="1" baseline="-25000" dirty="0" smtClean="0">
                  <a:latin typeface="+mj-lt"/>
                </a:rPr>
                <a:t>2</a:t>
              </a:r>
              <a:endParaRPr lang="en-US" sz="2400" b="1" baseline="-250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34649" y="2571245"/>
              <a:ext cx="94601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d</a:t>
              </a:r>
              <a:r>
                <a:rPr lang="en-US" sz="2400" b="1" baseline="-25000" dirty="0" smtClean="0">
                  <a:latin typeface="+mj-lt"/>
                </a:rPr>
                <a:t>1</a:t>
              </a:r>
              <a:endParaRPr lang="en-US" sz="2400" b="1" baseline="-25000" dirty="0">
                <a:latin typeface="+mj-lt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877888" y="1570775"/>
              <a:ext cx="4064186" cy="0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prstDash val="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877888" y="1448096"/>
              <a:ext cx="0" cy="378385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976936" y="1449365"/>
              <a:ext cx="0" cy="461665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764323" y="2057836"/>
            <a:ext cx="5293799" cy="1292662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The LOS path difference is always smaller than the AP distance </a:t>
            </a:r>
            <a:r>
              <a:rPr lang="en-US" sz="2600" b="1" i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d</a:t>
            </a:r>
            <a:r>
              <a:rPr lang="en-US" sz="2600" b="1" i="1" baseline="-25000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c</a:t>
            </a:r>
            <a:endParaRPr lang="en-US" sz="2600" b="1" i="1" baseline="-25000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99266" y="6149047"/>
            <a:ext cx="38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</a:rPr>
              <a:t>2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 – 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</a:rPr>
              <a:t>1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 </a:t>
            </a:r>
            <a:r>
              <a:rPr lang="en-US" sz="2400" b="1" i="1" dirty="0">
                <a:solidFill>
                  <a:srgbClr val="005C7B"/>
                </a:solidFill>
                <a:latin typeface="+mj-lt"/>
                <a:sym typeface="Wingdings"/>
              </a:rPr>
              <a:t>&lt;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  <a:sym typeface="Wingdings"/>
              </a:rPr>
              <a:t> 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  <a:sym typeface="Wingdings"/>
              </a:rPr>
              <a:t>c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  <a:sym typeface="Wingdings"/>
              </a:rPr>
              <a:t> is always true</a:t>
            </a:r>
            <a:endParaRPr lang="en-US" sz="2400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 b="1" kern="1200" spc="-100">
                <a:solidFill>
                  <a:schemeClr val="tx1"/>
                </a:solidFill>
                <a:latin typeface="+mj-lt"/>
                <a:ea typeface="ＭＳ Ｐゴシック" pitchFamily="-1" charset="-128"/>
                <a:cs typeface="ＭＳ Ｐゴシック" pitchFamily="-1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9pPr>
          </a:lstStyle>
          <a:p>
            <a:r>
              <a:rPr lang="en-US" dirty="0" smtClean="0"/>
              <a:t>Multi-AP processing for LOS path blockage: triangle inequality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2154" y="3741694"/>
            <a:ext cx="5334000" cy="2925808"/>
            <a:chOff x="1015350" y="976890"/>
            <a:chExt cx="6068498" cy="37729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467" y="1680198"/>
              <a:ext cx="981070" cy="6227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5338" y="1680198"/>
              <a:ext cx="981070" cy="62273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015350" y="1449365"/>
              <a:ext cx="728131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A1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3572" y="1448096"/>
              <a:ext cx="79027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A2</a:t>
              </a:r>
              <a:endParaRPr lang="en-US" sz="2400" b="1" dirty="0">
                <a:latin typeface="+mj-lt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665" y="3046148"/>
              <a:ext cx="537633" cy="38547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508253" y="976890"/>
              <a:ext cx="788470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+mj-lt"/>
                </a:rPr>
                <a:t>d</a:t>
              </a:r>
              <a:r>
                <a:rPr lang="en-US" sz="2400" b="1" baseline="-25000" dirty="0" smtClean="0">
                  <a:solidFill>
                    <a:srgbClr val="0000FF"/>
                  </a:solidFill>
                  <a:latin typeface="+mj-lt"/>
                </a:rPr>
                <a:t>c</a:t>
              </a:r>
              <a:endParaRPr lang="en-US" sz="2400" b="1" baseline="-250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02091" y="3466587"/>
              <a:ext cx="1339525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Mobile</a:t>
              </a:r>
              <a:endParaRPr lang="en-US" sz="2400" b="1" dirty="0">
                <a:latin typeface="+mj-l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3703995" y="2880674"/>
              <a:ext cx="422460" cy="26892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1857769" y="1826481"/>
              <a:ext cx="1616727" cy="129771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334649" y="2571245"/>
              <a:ext cx="94601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d</a:t>
              </a:r>
              <a:r>
                <a:rPr lang="en-US" sz="2400" b="1" baseline="-25000" dirty="0" smtClean="0">
                  <a:latin typeface="+mj-lt"/>
                </a:rPr>
                <a:t>1</a:t>
              </a:r>
              <a:endParaRPr lang="en-US" sz="2400" b="1" baseline="-25000" dirty="0">
                <a:latin typeface="+mj-lt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877888" y="1570775"/>
              <a:ext cx="4064186" cy="0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prstDash val="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Magnetic Disk 21"/>
            <p:cNvSpPr/>
            <p:nvPr/>
          </p:nvSpPr>
          <p:spPr>
            <a:xfrm>
              <a:off x="4041616" y="2072101"/>
              <a:ext cx="822960" cy="822960"/>
            </a:xfrm>
            <a:prstGeom prst="flowChartMagneticDisk">
              <a:avLst/>
            </a:prstGeom>
            <a:solidFill>
              <a:schemeClr val="bg2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Process 22"/>
            <p:cNvSpPr/>
            <p:nvPr/>
          </p:nvSpPr>
          <p:spPr>
            <a:xfrm>
              <a:off x="3709469" y="4461931"/>
              <a:ext cx="2276463" cy="287867"/>
            </a:xfrm>
            <a:prstGeom prst="flowChartProcess">
              <a:avLst/>
            </a:prstGeom>
            <a:solidFill>
              <a:srgbClr val="948A5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703995" y="3310467"/>
              <a:ext cx="681738" cy="115146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385733" y="1826481"/>
              <a:ext cx="1625599" cy="26354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126455" y="3600898"/>
              <a:ext cx="709070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+mj-lt"/>
                </a:rPr>
                <a:t>d</a:t>
              </a:r>
              <a:r>
                <a:rPr lang="en-US" sz="2400" b="1" baseline="-25000" dirty="0" smtClean="0">
                  <a:solidFill>
                    <a:srgbClr val="FF0000"/>
                  </a:solidFill>
                  <a:latin typeface="+mj-lt"/>
                </a:rPr>
                <a:t>r</a:t>
              </a:r>
              <a:endParaRPr lang="en-US" sz="2400" b="1" baseline="-25000" dirty="0">
                <a:solidFill>
                  <a:srgbClr val="FF0000"/>
                </a:solidFill>
                <a:latin typeface="+mj-lt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877888" y="1448096"/>
              <a:ext cx="0" cy="378385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976936" y="1449365"/>
              <a:ext cx="0" cy="461665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509338" y="3122810"/>
            <a:ext cx="364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5C7B"/>
                </a:solidFill>
                <a:latin typeface="+mj-lt"/>
              </a:rPr>
              <a:t>If</a:t>
            </a:r>
            <a:r>
              <a:rPr lang="en-US" sz="2400" b="1" dirty="0" smtClean="0">
                <a:solidFill>
                  <a:srgbClr val="005C7B"/>
                </a:solidFill>
                <a:latin typeface="+mj-lt"/>
              </a:rPr>
              <a:t> 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</a:rPr>
              <a:t>r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 – 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</a:rPr>
              <a:t>1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 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  <a:sym typeface="Wingdings"/>
              </a:rPr>
              <a:t>&gt; 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  <a:sym typeface="Wingdings"/>
              </a:rPr>
              <a:t>c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  <a:sym typeface="Wingdings"/>
              </a:rPr>
              <a:t> </a:t>
            </a:r>
            <a:r>
              <a:rPr lang="en-US" sz="2400" dirty="0" smtClean="0">
                <a:solidFill>
                  <a:srgbClr val="005C7B"/>
                </a:solidFill>
                <a:latin typeface="+mj-lt"/>
                <a:sym typeface="Wingdings"/>
              </a:rPr>
              <a:t>is detected</a:t>
            </a:r>
            <a:endParaRPr lang="en-US" sz="2400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4401127" y="3168651"/>
            <a:ext cx="592667" cy="349250"/>
          </a:xfrm>
          <a:prstGeom prst="rightArrow">
            <a:avLst/>
          </a:prstGeom>
          <a:solidFill>
            <a:schemeClr val="accent6">
              <a:lumMod val="90000"/>
              <a:lumOff val="1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03090" y="3105728"/>
            <a:ext cx="26670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  <a:latin typeface="+mj-lt"/>
              </a:rPr>
              <a:t>d</a:t>
            </a:r>
            <a:r>
              <a:rPr lang="en-US" sz="2400" b="1" i="1" baseline="-25000" dirty="0">
                <a:solidFill>
                  <a:srgbClr val="FF0000"/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is NLOS path</a:t>
            </a:r>
            <a:endParaRPr lang="en-US" sz="2400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62355" y="1560575"/>
            <a:ext cx="5293799" cy="1292662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The LOS path difference is always smaller than the AP distance </a:t>
            </a:r>
            <a:r>
              <a:rPr lang="en-US" sz="2600" b="1" i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d</a:t>
            </a:r>
            <a:r>
              <a:rPr lang="en-US" sz="2600" b="1" i="1" baseline="-25000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c</a:t>
            </a:r>
            <a:endParaRPr lang="en-US" sz="2600" b="1" i="1" baseline="-25000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 b="1" kern="1200" spc="-100">
                <a:solidFill>
                  <a:schemeClr val="tx1"/>
                </a:solidFill>
                <a:latin typeface="+mj-lt"/>
                <a:ea typeface="ＭＳ Ｐゴシック" pitchFamily="-1" charset="-128"/>
                <a:cs typeface="ＭＳ Ｐゴシック" pitchFamily="-1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9pPr>
          </a:lstStyle>
          <a:p>
            <a:r>
              <a:rPr lang="en-US" dirty="0" smtClean="0"/>
              <a:t>Multi-AP processing for LOS path blockage: triangle inequality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Huge Increase on Wi-Fi Traffic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565688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Worldwide Internet Traffic (</a:t>
            </a:r>
            <a:r>
              <a:rPr lang="en-US" altLang="zh-CN" dirty="0" err="1" smtClean="0"/>
              <a:t>exabytes</a:t>
            </a:r>
            <a:r>
              <a:rPr lang="en-US" altLang="zh-CN" dirty="0" smtClean="0"/>
              <a:t>/month)</a:t>
            </a:r>
          </a:p>
          <a:p>
            <a:r>
              <a:rPr lang="en-US" altLang="zh-CN" dirty="0" smtClean="0"/>
              <a:t>5 GB for each person on </a:t>
            </a:r>
            <a:r>
              <a:rPr lang="en-US" altLang="zh-CN" dirty="0" err="1" smtClean="0"/>
              <a:t>earch</a:t>
            </a: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38849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54122" y="1849196"/>
            <a:ext cx="7408333" cy="1292662"/>
          </a:xfrm>
          <a:prstGeom prst="rect">
            <a:avLst/>
          </a:prstGeom>
          <a:solidFill>
            <a:srgbClr val="CCFFCC"/>
          </a:solidFill>
          <a:ln w="28575" cmpd="sng">
            <a:solidFill>
              <a:srgbClr val="0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5C7B"/>
                </a:solidFill>
                <a:latin typeface="+mj-lt"/>
              </a:rPr>
              <a:t>AP 5 localizes client to random positions while </a:t>
            </a:r>
          </a:p>
          <a:p>
            <a:pPr algn="ctr"/>
            <a:r>
              <a:rPr lang="en-US" sz="2600" dirty="0" smtClean="0">
                <a:solidFill>
                  <a:srgbClr val="005C7B"/>
                </a:solidFill>
                <a:latin typeface="+mj-lt"/>
              </a:rPr>
              <a:t>the other APs’ estimates are clustered</a:t>
            </a:r>
            <a:endParaRPr lang="en-US" sz="2600" dirty="0">
              <a:solidFill>
                <a:srgbClr val="005C7B"/>
              </a:solidFill>
              <a:latin typeface="+mj-l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877456" y="3091876"/>
            <a:ext cx="7137231" cy="3524907"/>
            <a:chOff x="0" y="43876"/>
            <a:chExt cx="7137231" cy="3524907"/>
          </a:xfrm>
        </p:grpSpPr>
        <p:sp>
          <p:nvSpPr>
            <p:cNvPr id="50" name="Rectangle 49"/>
            <p:cNvSpPr/>
            <p:nvPr/>
          </p:nvSpPr>
          <p:spPr>
            <a:xfrm rot="2700000">
              <a:off x="1894696" y="2251753"/>
              <a:ext cx="1152387" cy="202104"/>
            </a:xfrm>
            <a:prstGeom prst="rect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273625" y="43876"/>
              <a:ext cx="863606" cy="1296036"/>
              <a:chOff x="6273625" y="43876"/>
              <a:chExt cx="863606" cy="1296036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275207" y="474528"/>
                <a:ext cx="820821" cy="865384"/>
              </a:xfrm>
              <a:prstGeom prst="rect">
                <a:avLst/>
              </a:prstGeom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6273625" y="43876"/>
                <a:ext cx="863606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  <a:cs typeface="Times"/>
                  </a:rPr>
                  <a:t>AP 3</a:t>
                </a:r>
                <a:endParaRPr lang="en-US" sz="2400" dirty="0">
                  <a:latin typeface="+mj-lt"/>
                  <a:cs typeface="Times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0" y="43876"/>
              <a:ext cx="880535" cy="1296036"/>
              <a:chOff x="0" y="43876"/>
              <a:chExt cx="880535" cy="1296036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74528"/>
                <a:ext cx="820821" cy="865384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16929" y="43876"/>
                <a:ext cx="863606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  <a:cs typeface="Times"/>
                  </a:rPr>
                  <a:t>AP 1</a:t>
                </a:r>
                <a:endParaRPr lang="en-US" sz="2400" dirty="0">
                  <a:latin typeface="+mj-lt"/>
                  <a:cs typeface="Times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282707" y="2404999"/>
              <a:ext cx="931726" cy="1162357"/>
              <a:chOff x="2401257" y="2533960"/>
              <a:chExt cx="931726" cy="1162357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12162" y="2533960"/>
                <a:ext cx="820821" cy="865384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2401257" y="3234664"/>
                <a:ext cx="863606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  <a:cs typeface="Times"/>
                  </a:rPr>
                  <a:t>AP </a:t>
                </a:r>
                <a:r>
                  <a:rPr lang="en-US" sz="2400" dirty="0">
                    <a:latin typeface="+mj-lt"/>
                    <a:cs typeface="Times"/>
                  </a:rPr>
                  <a:t>4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283069" y="43876"/>
              <a:ext cx="880535" cy="1296036"/>
              <a:chOff x="0" y="43876"/>
              <a:chExt cx="880535" cy="1296036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74528"/>
                <a:ext cx="820821" cy="865384"/>
              </a:xfrm>
              <a:prstGeom prst="rect">
                <a:avLst/>
              </a:prstGeom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16929" y="43876"/>
                <a:ext cx="863606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  <a:cs typeface="Times"/>
                  </a:rPr>
                  <a:t>AP 2</a:t>
                </a:r>
                <a:endParaRPr lang="en-US" sz="2400" dirty="0">
                  <a:latin typeface="+mj-lt"/>
                  <a:cs typeface="Times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435150" y="2406426"/>
              <a:ext cx="933004" cy="1162357"/>
              <a:chOff x="2399979" y="2533960"/>
              <a:chExt cx="933004" cy="1162357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12162" y="2533960"/>
                <a:ext cx="820821" cy="865384"/>
              </a:xfrm>
              <a:prstGeom prst="rect">
                <a:avLst/>
              </a:prstGeom>
            </p:spPr>
          </p:pic>
          <p:sp>
            <p:nvSpPr>
              <p:cNvPr id="71" name="TextBox 70"/>
              <p:cNvSpPr txBox="1"/>
              <p:nvPr/>
            </p:nvSpPr>
            <p:spPr>
              <a:xfrm>
                <a:off x="2399979" y="3234664"/>
                <a:ext cx="863606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"/>
                  </a:rPr>
                  <a:t>AP 5</a:t>
                </a:r>
                <a:endParaRPr lang="en-US" sz="2400" dirty="0">
                  <a:solidFill>
                    <a:srgbClr val="FF0000"/>
                  </a:solidFill>
                  <a:latin typeface="+mj-lt"/>
                  <a:cs typeface="Times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3176473" y="1571009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+mj-lt"/>
                </a:rPr>
                <a:t>×</a:t>
              </a:r>
              <a:endParaRPr lang="en-US" sz="3200" b="1" dirty="0"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237479" y="1766190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+mj-lt"/>
                </a:rPr>
                <a:t>×</a:t>
              </a:r>
              <a:endParaRPr lang="en-US" sz="3200" b="1" dirty="0"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370997" y="1576555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+mj-lt"/>
                </a:rPr>
                <a:t>×</a:t>
              </a:r>
              <a:endParaRPr lang="en-US" sz="3200" b="1" dirty="0"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779703" y="967899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×</a:t>
              </a:r>
              <a:endParaRPr lang="en-US" sz="32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16690" y="1725175"/>
              <a:ext cx="518705" cy="518705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3026457" y="1725175"/>
              <a:ext cx="263399" cy="436156"/>
            </a:xfrm>
            <a:prstGeom prst="rect">
              <a:avLst/>
            </a:prstGeom>
          </p:spPr>
        </p:pic>
        <p:sp>
          <p:nvSpPr>
            <p:cNvPr id="62" name="Line Callout 1 (Accent Bar) 61"/>
            <p:cNvSpPr/>
            <p:nvPr/>
          </p:nvSpPr>
          <p:spPr>
            <a:xfrm>
              <a:off x="4214973" y="1336780"/>
              <a:ext cx="1325402" cy="297365"/>
            </a:xfrm>
            <a:prstGeom prst="accentCallout1">
              <a:avLst>
                <a:gd name="adj1" fmla="val 18750"/>
                <a:gd name="adj2" fmla="val -8333"/>
                <a:gd name="adj3" fmla="val 190229"/>
                <a:gd name="adj4" fmla="val -62502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1, 2, 3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  <p:sp>
          <p:nvSpPr>
            <p:cNvPr id="63" name="Line Callout 1 (Accent Bar) 62"/>
            <p:cNvSpPr/>
            <p:nvPr/>
          </p:nvSpPr>
          <p:spPr>
            <a:xfrm>
              <a:off x="4214973" y="1698730"/>
              <a:ext cx="1325402" cy="297365"/>
            </a:xfrm>
            <a:prstGeom prst="accentCallout1">
              <a:avLst>
                <a:gd name="adj1" fmla="val 18750"/>
                <a:gd name="adj2" fmla="val -8333"/>
                <a:gd name="adj3" fmla="val 70645"/>
                <a:gd name="adj4" fmla="val -47171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1, 2, 4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  <p:sp>
          <p:nvSpPr>
            <p:cNvPr id="64" name="Line Callout 1 (Accent Bar) 63"/>
            <p:cNvSpPr/>
            <p:nvPr/>
          </p:nvSpPr>
          <p:spPr>
            <a:xfrm>
              <a:off x="4214973" y="2053601"/>
              <a:ext cx="1325402" cy="297365"/>
            </a:xfrm>
            <a:prstGeom prst="accentCallout1">
              <a:avLst>
                <a:gd name="adj1" fmla="val 63594"/>
                <a:gd name="adj2" fmla="val -8333"/>
                <a:gd name="adj3" fmla="val 16192"/>
                <a:gd name="adj4" fmla="val -57472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2, 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cs typeface="Times"/>
                </a:rPr>
                <a:t>3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, 4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  <p:sp>
          <p:nvSpPr>
            <p:cNvPr id="65" name="Line Callout 1 (Accent Bar) 64"/>
            <p:cNvSpPr/>
            <p:nvPr/>
          </p:nvSpPr>
          <p:spPr>
            <a:xfrm>
              <a:off x="2627154" y="1255310"/>
              <a:ext cx="1249511" cy="297365"/>
            </a:xfrm>
            <a:prstGeom prst="accentCallout1">
              <a:avLst>
                <a:gd name="adj1" fmla="val 63594"/>
                <a:gd name="adj2" fmla="val -8333"/>
                <a:gd name="adj3" fmla="val 18057"/>
                <a:gd name="adj4" fmla="val -51258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1, 2, 5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198657" y="2629233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×</a:t>
              </a:r>
              <a:endParaRPr lang="en-US" sz="32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07523" y="253697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×</a:t>
              </a:r>
              <a:endParaRPr lang="en-US" sz="32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68" name="Line Callout 1 (Accent Bar) 67"/>
            <p:cNvSpPr/>
            <p:nvPr/>
          </p:nvSpPr>
          <p:spPr>
            <a:xfrm flipH="1">
              <a:off x="3983773" y="551579"/>
              <a:ext cx="1286996" cy="297365"/>
            </a:xfrm>
            <a:prstGeom prst="accentCallout1">
              <a:avLst>
                <a:gd name="adj1" fmla="val 63594"/>
                <a:gd name="adj2" fmla="val -8333"/>
                <a:gd name="adj3" fmla="val 14406"/>
                <a:gd name="adj4" fmla="val -49993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1, 3, 5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  <p:sp>
          <p:nvSpPr>
            <p:cNvPr id="69" name="Line Callout 1 (Accent Bar) 68"/>
            <p:cNvSpPr/>
            <p:nvPr/>
          </p:nvSpPr>
          <p:spPr>
            <a:xfrm>
              <a:off x="4048622" y="2916466"/>
              <a:ext cx="1249511" cy="297365"/>
            </a:xfrm>
            <a:prstGeom prst="accentCallout1">
              <a:avLst>
                <a:gd name="adj1" fmla="val 63594"/>
                <a:gd name="adj2" fmla="val -8333"/>
                <a:gd name="adj3" fmla="val 18057"/>
                <a:gd name="adj4" fmla="val -51258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2, 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cs typeface="Times"/>
                </a:rPr>
                <a:t>3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, 5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</p:grpSp>
      <p:sp>
        <p:nvSpPr>
          <p:cNvPr id="80" name="Oval 79"/>
          <p:cNvSpPr/>
          <p:nvPr/>
        </p:nvSpPr>
        <p:spPr>
          <a:xfrm>
            <a:off x="2620817" y="4063998"/>
            <a:ext cx="2089728" cy="635002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4077854" y="5740398"/>
            <a:ext cx="2089728" cy="635002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4955308" y="3373579"/>
            <a:ext cx="2089728" cy="635002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97036" y="4735944"/>
            <a:ext cx="736600" cy="563420"/>
          </a:xfrm>
          <a:prstGeom prst="ellipse">
            <a:avLst/>
          </a:prstGeom>
          <a:noFill/>
          <a:ln w="57150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Multi-AP processing for LOS path blockage: outliner rejection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80" grpId="0" animBg="1"/>
      <p:bldP spid="81" grpId="0" animBg="1"/>
      <p:bldP spid="82" grpId="0" animBg="1"/>
      <p:bldP spid="3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all_1_tonetrack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5" y="1884796"/>
            <a:ext cx="5953760" cy="41148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61631" y="4329572"/>
            <a:ext cx="3717636" cy="715818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600" dirty="0" smtClean="0"/>
              <a:t>Raw super-resolution median accuracy: 2.9 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MUSIC performance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verall_2_tonetrack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74" y="1884796"/>
            <a:ext cx="5953760" cy="41148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61631" y="4329572"/>
            <a:ext cx="3717636" cy="715818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600" dirty="0" smtClean="0"/>
              <a:t>ToneTrack: 1.9 m w/o channel combination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ToneTrack</a:t>
            </a:r>
            <a:r>
              <a:rPr lang="en-US" dirty="0" smtClean="0"/>
              <a:t> improves accuracy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0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verall_3_tonetrack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83" y="1884787"/>
            <a:ext cx="5953760" cy="41148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61631" y="4329572"/>
            <a:ext cx="3717636" cy="715818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600" dirty="0" smtClean="0"/>
              <a:t>Two channels: 1.3 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combination improves accuracy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7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all_4_tonetrack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38" y="1884803"/>
            <a:ext cx="5953760" cy="41148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61631" y="4329572"/>
            <a:ext cx="3717636" cy="715818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600" dirty="0" smtClean="0"/>
              <a:t>Three channels: 0.9 m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 improves accuracy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 Wi-Fi be used for more?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56568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Critical role in emerging 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79830"/>
            <a:ext cx="8384583" cy="238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313" y="4501873"/>
            <a:ext cx="4333173" cy="21716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Key Component for These Applications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56568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Accurate Indoor Localization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1" y="2175859"/>
            <a:ext cx="8206998" cy="43385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8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057400"/>
            <a:ext cx="7721600" cy="4800600"/>
          </a:xfrm>
          <a:prstGeom prst="rect">
            <a:avLst/>
          </a:prstGeom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Indoor Localization in Difficult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56568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GPS does not work indoors due to blockage, multi-path etc.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296" y="2712203"/>
            <a:ext cx="2457127" cy="2457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414" y="2181386"/>
            <a:ext cx="4224889" cy="298794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of Wi-Fi based localization</a:t>
            </a:r>
          </a:p>
          <a:p>
            <a:r>
              <a:rPr lang="en-US" altLang="zh-CN" dirty="0" smtClean="0"/>
              <a:t>Angle of Arrival (</a:t>
            </a:r>
            <a:r>
              <a:rPr lang="en-US" altLang="zh-CN" dirty="0" err="1" smtClean="0"/>
              <a:t>AoA</a:t>
            </a:r>
            <a:r>
              <a:rPr lang="en-US" altLang="zh-CN" dirty="0" smtClean="0"/>
              <a:t>) based </a:t>
            </a:r>
            <a:r>
              <a:rPr lang="en-US" altLang="zh-CN" dirty="0" smtClean="0"/>
              <a:t>localization</a:t>
            </a:r>
          </a:p>
          <a:p>
            <a:pPr lvl="1"/>
            <a:r>
              <a:rPr lang="en-US" altLang="zh-CN" dirty="0" err="1" smtClean="0"/>
              <a:t>ArrayTrack</a:t>
            </a:r>
            <a:r>
              <a:rPr lang="en-US" altLang="zh-CN" dirty="0" smtClean="0"/>
              <a:t> localization system (NSDI’13)</a:t>
            </a:r>
            <a:endParaRPr lang="en-US" altLang="zh-CN" dirty="0" smtClean="0"/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 Difference of Arrival (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TDoA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based localization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28575">
          <a:solidFill>
            <a:schemeClr val="tx1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0" dirty="0">
            <a:solidFill>
              <a:schemeClr val="tx1"/>
            </a:solidFill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ysDash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46004</TotalTime>
  <Words>1279</Words>
  <Application>Microsoft Macintosh PowerPoint</Application>
  <PresentationFormat>On-screen Show (4:3)</PresentationFormat>
  <Paragraphs>458</Paragraphs>
  <Slides>54</Slides>
  <Notes>49</Notes>
  <HiddenSlides>0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9" baseType="lpstr">
      <vt:lpstr>Arial Unicode MS</vt:lpstr>
      <vt:lpstr>Calibri</vt:lpstr>
      <vt:lpstr>Courier New</vt:lpstr>
      <vt:lpstr>Lucida Grande</vt:lpstr>
      <vt:lpstr>Minion Pro</vt:lpstr>
      <vt:lpstr>ＭＳ Ｐゴシック</vt:lpstr>
      <vt:lpstr>Times</vt:lpstr>
      <vt:lpstr>Times New Roman</vt:lpstr>
      <vt:lpstr>Wingdings</vt:lpstr>
      <vt:lpstr>Zapf Dingbats</vt:lpstr>
      <vt:lpstr>华文新魏</vt:lpstr>
      <vt:lpstr>宋体</vt:lpstr>
      <vt:lpstr>Arial</vt:lpstr>
      <vt:lpstr>1_Office Theme</vt:lpstr>
      <vt:lpstr>Equation</vt:lpstr>
      <vt:lpstr>Wi-Fi Localization</vt:lpstr>
      <vt:lpstr>Today</vt:lpstr>
      <vt:lpstr>Today</vt:lpstr>
      <vt:lpstr>Wi-Fi is Everywhere</vt:lpstr>
      <vt:lpstr>Huge Increase on Wi-Fi Traffic</vt:lpstr>
      <vt:lpstr>Can Wi-Fi be used for more?</vt:lpstr>
      <vt:lpstr>The Key Component for These Applications</vt:lpstr>
      <vt:lpstr>Why Indoor Localization in Difficult</vt:lpstr>
      <vt:lpstr>Today</vt:lpstr>
      <vt:lpstr>Today</vt:lpstr>
      <vt:lpstr>Basic theory of operation</vt:lpstr>
      <vt:lpstr>Basic theory of operation</vt:lpstr>
      <vt:lpstr>Challenges: multi-path reflections</vt:lpstr>
      <vt:lpstr>The effect of small mobile movements</vt:lpstr>
      <vt:lpstr>Motion-based multi-path suppression</vt:lpstr>
      <vt:lpstr>Combining the heatmap</vt:lpstr>
      <vt:lpstr>Combination cancels multipath</vt:lpstr>
      <vt:lpstr>Combination cancels multipath</vt:lpstr>
      <vt:lpstr>ArrayTrack is robust and real-time</vt:lpstr>
      <vt:lpstr>Prototypes</vt:lpstr>
      <vt:lpstr>Prototype and deployment</vt:lpstr>
      <vt:lpstr>ArrayTrack is highly accurate</vt:lpstr>
      <vt:lpstr>ArrayTrack is highly accurate</vt:lpstr>
      <vt:lpstr>ArrayTrack is highly accurate</vt:lpstr>
      <vt:lpstr>ArrayTrack is highly accurate</vt:lpstr>
      <vt:lpstr>Today</vt:lpstr>
      <vt:lpstr>ToA/TDoA based localization</vt:lpstr>
      <vt:lpstr>Opportunities</vt:lpstr>
      <vt:lpstr>Super resolution MUSIC ToA</vt:lpstr>
      <vt:lpstr>MUSIC’s resolution limit</vt:lpstr>
      <vt:lpstr>New opportunities</vt:lpstr>
      <vt:lpstr>PowerPoint Presentation</vt:lpstr>
      <vt:lpstr>Another key observation</vt:lpstr>
      <vt:lpstr>ToneTrack</vt:lpstr>
      <vt:lpstr>TDoA localization</vt:lpstr>
      <vt:lpstr>Channel combination</vt:lpstr>
      <vt:lpstr>Channel combination</vt:lpstr>
      <vt:lpstr>Channel combination</vt:lpstr>
      <vt:lpstr>Channel combination</vt:lpstr>
      <vt:lpstr>Channel combination</vt:lpstr>
      <vt:lpstr>Channel combination</vt:lpstr>
      <vt:lpstr>Channel combination</vt:lpstr>
      <vt:lpstr>Channel combination</vt:lpstr>
      <vt:lpstr>Channel combination</vt:lpstr>
      <vt:lpstr>Channel combination for merged peaks</vt:lpstr>
      <vt:lpstr>Challenge: direct path is 100% blocked</vt:lpstr>
      <vt:lpstr>Challenge: direct path is 100% blocked</vt:lpstr>
      <vt:lpstr>PowerPoint Presentation</vt:lpstr>
      <vt:lpstr>PowerPoint Presentation</vt:lpstr>
      <vt:lpstr>Multi-AP processing for LOS path blockage: outliner rejection</vt:lpstr>
      <vt:lpstr>Raw MUSIC performance</vt:lpstr>
      <vt:lpstr>ToneTrack improves accuracy</vt:lpstr>
      <vt:lpstr>Channel combination improves accuracy</vt:lpstr>
      <vt:lpstr>Channel combination improves accuracy</vt:lpstr>
    </vt:vector>
  </TitlesOfParts>
  <Company>Princeton University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Longfei Shangguan</cp:lastModifiedBy>
  <cp:revision>3274</cp:revision>
  <cp:lastPrinted>2016-10-24T14:56:25Z</cp:lastPrinted>
  <dcterms:created xsi:type="dcterms:W3CDTF">2013-10-08T01:49:25Z</dcterms:created>
  <dcterms:modified xsi:type="dcterms:W3CDTF">2017-12-21T01:14:14Z</dcterms:modified>
</cp:coreProperties>
</file>